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4"/>
  </p:notesMasterIdLst>
  <p:sldIdLst>
    <p:sldId id="431" r:id="rId2"/>
    <p:sldId id="327" r:id="rId3"/>
    <p:sldId id="328" r:id="rId4"/>
    <p:sldId id="355" r:id="rId5"/>
    <p:sldId id="256" r:id="rId6"/>
    <p:sldId id="450" r:id="rId7"/>
    <p:sldId id="452" r:id="rId8"/>
    <p:sldId id="453" r:id="rId9"/>
    <p:sldId id="454" r:id="rId10"/>
    <p:sldId id="455" r:id="rId11"/>
    <p:sldId id="456" r:id="rId12"/>
    <p:sldId id="457" r:id="rId13"/>
    <p:sldId id="257" r:id="rId14"/>
    <p:sldId id="330" r:id="rId15"/>
    <p:sldId id="357" r:id="rId16"/>
    <p:sldId id="364" r:id="rId17"/>
    <p:sldId id="363" r:id="rId18"/>
    <p:sldId id="329" r:id="rId19"/>
    <p:sldId id="331" r:id="rId20"/>
    <p:sldId id="332" r:id="rId21"/>
    <p:sldId id="333" r:id="rId22"/>
    <p:sldId id="446" r:id="rId23"/>
    <p:sldId id="258" r:id="rId24"/>
    <p:sldId id="259" r:id="rId25"/>
    <p:sldId id="260" r:id="rId26"/>
    <p:sldId id="261" r:id="rId27"/>
    <p:sldId id="337" r:id="rId28"/>
    <p:sldId id="408" r:id="rId29"/>
    <p:sldId id="409" r:id="rId30"/>
    <p:sldId id="411" r:id="rId31"/>
    <p:sldId id="413" r:id="rId32"/>
    <p:sldId id="414" r:id="rId33"/>
    <p:sldId id="415" r:id="rId34"/>
    <p:sldId id="416" r:id="rId35"/>
    <p:sldId id="417" r:id="rId36"/>
    <p:sldId id="338" r:id="rId37"/>
    <p:sldId id="334" r:id="rId38"/>
    <p:sldId id="262" r:id="rId39"/>
    <p:sldId id="263" r:id="rId40"/>
    <p:sldId id="264" r:id="rId41"/>
    <p:sldId id="265" r:id="rId42"/>
    <p:sldId id="418" r:id="rId43"/>
    <p:sldId id="267" r:id="rId44"/>
    <p:sldId id="268" r:id="rId45"/>
    <p:sldId id="335" r:id="rId46"/>
    <p:sldId id="269" r:id="rId47"/>
    <p:sldId id="270" r:id="rId48"/>
    <p:sldId id="271" r:id="rId49"/>
    <p:sldId id="272" r:id="rId50"/>
    <p:sldId id="273" r:id="rId51"/>
    <p:sldId id="274" r:id="rId52"/>
    <p:sldId id="340" r:id="rId53"/>
    <p:sldId id="419" r:id="rId54"/>
    <p:sldId id="420" r:id="rId55"/>
    <p:sldId id="278" r:id="rId56"/>
    <p:sldId id="279" r:id="rId57"/>
    <p:sldId id="280" r:id="rId58"/>
    <p:sldId id="281" r:id="rId59"/>
    <p:sldId id="282" r:id="rId60"/>
    <p:sldId id="299" r:id="rId61"/>
    <p:sldId id="300" r:id="rId62"/>
    <p:sldId id="289" r:id="rId63"/>
    <p:sldId id="291" r:id="rId64"/>
    <p:sldId id="459" r:id="rId65"/>
    <p:sldId id="458" r:id="rId66"/>
    <p:sldId id="287" r:id="rId67"/>
    <p:sldId id="445" r:id="rId68"/>
    <p:sldId id="422" r:id="rId69"/>
    <p:sldId id="296" r:id="rId70"/>
    <p:sldId id="277" r:id="rId71"/>
    <p:sldId id="283" r:id="rId72"/>
    <p:sldId id="284" r:id="rId73"/>
    <p:sldId id="285" r:id="rId74"/>
    <p:sldId id="286" r:id="rId75"/>
    <p:sldId id="301" r:id="rId76"/>
    <p:sldId id="302" r:id="rId77"/>
    <p:sldId id="359" r:id="rId78"/>
    <p:sldId id="360" r:id="rId79"/>
    <p:sldId id="368" r:id="rId80"/>
    <p:sldId id="372" r:id="rId81"/>
    <p:sldId id="397" r:id="rId82"/>
    <p:sldId id="341" r:id="rId83"/>
    <p:sldId id="303" r:id="rId84"/>
    <p:sldId id="369" r:id="rId85"/>
    <p:sldId id="370" r:id="rId86"/>
    <p:sldId id="371" r:id="rId87"/>
    <p:sldId id="343" r:id="rId88"/>
    <p:sldId id="348" r:id="rId89"/>
    <p:sldId id="342" r:id="rId90"/>
    <p:sldId id="349" r:id="rId91"/>
    <p:sldId id="345" r:id="rId92"/>
    <p:sldId id="346" r:id="rId93"/>
    <p:sldId id="347" r:id="rId94"/>
    <p:sldId id="399" r:id="rId95"/>
    <p:sldId id="448" r:id="rId96"/>
    <p:sldId id="374" r:id="rId97"/>
    <p:sldId id="373" r:id="rId98"/>
    <p:sldId id="398" r:id="rId99"/>
    <p:sldId id="376" r:id="rId100"/>
    <p:sldId id="392" r:id="rId101"/>
    <p:sldId id="375" r:id="rId102"/>
    <p:sldId id="380" r:id="rId103"/>
    <p:sldId id="383" r:id="rId104"/>
    <p:sldId id="384" r:id="rId105"/>
    <p:sldId id="385" r:id="rId106"/>
    <p:sldId id="381" r:id="rId107"/>
    <p:sldId id="387" r:id="rId108"/>
    <p:sldId id="386" r:id="rId109"/>
    <p:sldId id="388" r:id="rId110"/>
    <p:sldId id="391" r:id="rId111"/>
    <p:sldId id="393" r:id="rId112"/>
    <p:sldId id="389" r:id="rId113"/>
    <p:sldId id="394" r:id="rId114"/>
    <p:sldId id="395" r:id="rId115"/>
    <p:sldId id="390" r:id="rId116"/>
    <p:sldId id="382" r:id="rId117"/>
    <p:sldId id="396" r:id="rId118"/>
    <p:sldId id="400" r:id="rId119"/>
    <p:sldId id="351" r:id="rId120"/>
    <p:sldId id="352" r:id="rId121"/>
    <p:sldId id="314" r:id="rId122"/>
    <p:sldId id="315" r:id="rId123"/>
    <p:sldId id="403" r:id="rId124"/>
    <p:sldId id="404" r:id="rId125"/>
    <p:sldId id="405" r:id="rId126"/>
    <p:sldId id="406" r:id="rId127"/>
    <p:sldId id="377" r:id="rId128"/>
    <p:sldId id="378" r:id="rId129"/>
    <p:sldId id="379" r:id="rId130"/>
    <p:sldId id="407" r:id="rId131"/>
    <p:sldId id="402" r:id="rId132"/>
    <p:sldId id="306" r:id="rId133"/>
    <p:sldId id="358" r:id="rId134"/>
    <p:sldId id="307" r:id="rId135"/>
    <p:sldId id="308" r:id="rId136"/>
    <p:sldId id="309" r:id="rId137"/>
    <p:sldId id="310" r:id="rId138"/>
    <p:sldId id="311" r:id="rId139"/>
    <p:sldId id="312" r:id="rId140"/>
    <p:sldId id="313" r:id="rId141"/>
    <p:sldId id="316" r:id="rId142"/>
    <p:sldId id="317" r:id="rId143"/>
    <p:sldId id="353" r:id="rId144"/>
    <p:sldId id="354" r:id="rId145"/>
    <p:sldId id="423" r:id="rId146"/>
    <p:sldId id="424" r:id="rId147"/>
    <p:sldId id="425" r:id="rId148"/>
    <p:sldId id="426" r:id="rId149"/>
    <p:sldId id="427" r:id="rId150"/>
    <p:sldId id="428" r:id="rId151"/>
    <p:sldId id="429" r:id="rId152"/>
    <p:sldId id="318" r:id="rId153"/>
    <p:sldId id="460" r:id="rId154"/>
    <p:sldId id="430" r:id="rId155"/>
    <p:sldId id="436" r:id="rId156"/>
    <p:sldId id="439" r:id="rId157"/>
    <p:sldId id="437" r:id="rId158"/>
    <p:sldId id="440" r:id="rId159"/>
    <p:sldId id="441" r:id="rId160"/>
    <p:sldId id="442" r:id="rId161"/>
    <p:sldId id="443" r:id="rId162"/>
    <p:sldId id="447" r:id="rId16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6433" autoAdjust="0"/>
  </p:normalViewPr>
  <p:slideViewPr>
    <p:cSldViewPr>
      <p:cViewPr varScale="1">
        <p:scale>
          <a:sx n="70" d="100"/>
          <a:sy n="70" d="100"/>
        </p:scale>
        <p:origin x="104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54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EA930-A25F-48EE-BAF2-D6B35054B5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0730488-433C-4E30-8493-3185D036BCA2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relevant </a:t>
          </a:r>
          <a:r>
            <a:rPr lang="de-DE" dirty="0" err="1"/>
            <a:t>services</a:t>
          </a:r>
          <a:endParaRPr lang="de-DE" dirty="0"/>
        </a:p>
      </dgm:t>
    </dgm:pt>
    <dgm:pt modelId="{23BF0777-FBE6-4A57-86B8-E533B9FE0DD7}" type="parTrans" cxnId="{1DF6D854-9CE9-4E23-B0A6-BB0744E3BABA}">
      <dgm:prSet/>
      <dgm:spPr/>
      <dgm:t>
        <a:bodyPr/>
        <a:lstStyle/>
        <a:p>
          <a:endParaRPr lang="de-DE"/>
        </a:p>
      </dgm:t>
    </dgm:pt>
    <dgm:pt modelId="{1EB8C2AB-4BA7-49B7-94DA-A6B337154EF5}" type="sibTrans" cxnId="{1DF6D854-9CE9-4E23-B0A6-BB0744E3BABA}">
      <dgm:prSet/>
      <dgm:spPr/>
      <dgm:t>
        <a:bodyPr/>
        <a:lstStyle/>
        <a:p>
          <a:endParaRPr lang="de-DE"/>
        </a:p>
      </dgm:t>
    </dgm:pt>
    <dgm:pt modelId="{8399DEA7-0FDB-4868-9254-A0E6E614FD03}">
      <dgm:prSet phldrT="[Text]"/>
      <dgm:spPr/>
      <dgm:t>
        <a:bodyPr/>
        <a:lstStyle/>
        <a:p>
          <a:r>
            <a:rPr lang="de-DE" dirty="0" err="1"/>
            <a:t>Identify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 </a:t>
          </a:r>
          <a:r>
            <a:rPr lang="de-DE" dirty="0" err="1"/>
            <a:t>candidates</a:t>
          </a:r>
          <a:endParaRPr lang="de-DE" dirty="0"/>
        </a:p>
      </dgm:t>
    </dgm:pt>
    <dgm:pt modelId="{4B77E7BD-0DCC-4CA9-8F04-A10E7FF9472F}" type="parTrans" cxnId="{7E3F559D-3412-462B-A421-98CE10E074F2}">
      <dgm:prSet/>
      <dgm:spPr/>
      <dgm:t>
        <a:bodyPr/>
        <a:lstStyle/>
        <a:p>
          <a:endParaRPr lang="de-DE"/>
        </a:p>
      </dgm:t>
    </dgm:pt>
    <dgm:pt modelId="{134C565B-AF53-4FAF-B9C7-0611A17CD3A4}" type="sibTrans" cxnId="{7E3F559D-3412-462B-A421-98CE10E074F2}">
      <dgm:prSet/>
      <dgm:spPr/>
      <dgm:t>
        <a:bodyPr/>
        <a:lstStyle/>
        <a:p>
          <a:endParaRPr lang="de-DE"/>
        </a:p>
      </dgm:t>
    </dgm:pt>
    <dgm:pt modelId="{05E9CB1F-12D4-4C23-8302-7DD84D25CF93}">
      <dgm:prSet phldrT="[Text]"/>
      <dgm:spPr/>
      <dgm:t>
        <a:bodyPr/>
        <a:lstStyle/>
        <a:p>
          <a:r>
            <a:rPr lang="de-DE" dirty="0"/>
            <a:t>Select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D2F9E086-A0C0-4384-AA1E-4E847EE5DD51}" type="parTrans" cxnId="{9ED1E021-BA96-469B-B9CA-8C1CEB5DC698}">
      <dgm:prSet/>
      <dgm:spPr/>
      <dgm:t>
        <a:bodyPr/>
        <a:lstStyle/>
        <a:p>
          <a:endParaRPr lang="de-DE"/>
        </a:p>
      </dgm:t>
    </dgm:pt>
    <dgm:pt modelId="{93C5EBB5-3A74-417B-A0FC-5B1484497EA0}" type="sibTrans" cxnId="{9ED1E021-BA96-469B-B9CA-8C1CEB5DC698}">
      <dgm:prSet/>
      <dgm:spPr/>
      <dgm:t>
        <a:bodyPr/>
        <a:lstStyle/>
        <a:p>
          <a:endParaRPr lang="de-DE"/>
        </a:p>
      </dgm:t>
    </dgm:pt>
    <dgm:pt modelId="{18815DED-2EA5-456A-A486-A7E42E761D38}">
      <dgm:prSet phldrT="[Text]"/>
      <dgm:spPr/>
      <dgm:t>
        <a:bodyPr/>
        <a:lstStyle/>
        <a:p>
          <a:r>
            <a:rPr lang="de-DE" dirty="0" err="1"/>
            <a:t>Integrate</a:t>
          </a:r>
          <a:r>
            <a:rPr lang="de-DE" dirty="0"/>
            <a:t> </a:t>
          </a:r>
          <a:r>
            <a:rPr lang="de-DE" dirty="0" err="1"/>
            <a:t>product</a:t>
          </a:r>
          <a:r>
            <a:rPr lang="de-DE" dirty="0"/>
            <a:t>(s)</a:t>
          </a:r>
        </a:p>
      </dgm:t>
    </dgm:pt>
    <dgm:pt modelId="{6D5534FF-9F29-499F-BC0C-67808F9EE0F0}" type="parTrans" cxnId="{3506BEE6-6C9C-4B6D-833E-D07201592DF9}">
      <dgm:prSet/>
      <dgm:spPr/>
      <dgm:t>
        <a:bodyPr/>
        <a:lstStyle/>
        <a:p>
          <a:endParaRPr lang="de-DE"/>
        </a:p>
      </dgm:t>
    </dgm:pt>
    <dgm:pt modelId="{99CEF180-E336-4D21-A06D-01C92EBC7C7B}" type="sibTrans" cxnId="{3506BEE6-6C9C-4B6D-833E-D07201592DF9}">
      <dgm:prSet/>
      <dgm:spPr/>
      <dgm:t>
        <a:bodyPr/>
        <a:lstStyle/>
        <a:p>
          <a:endParaRPr lang="de-DE"/>
        </a:p>
      </dgm:t>
    </dgm:pt>
    <dgm:pt modelId="{D4CF03DD-79CD-49D2-AD9D-68C17F44031F}" type="pres">
      <dgm:prSet presAssocID="{0DAEA930-A25F-48EE-BAF2-D6B35054B5B9}" presName="Name0" presStyleCnt="0">
        <dgm:presLayoutVars>
          <dgm:dir/>
          <dgm:animLvl val="lvl"/>
          <dgm:resizeHandles val="exact"/>
        </dgm:presLayoutVars>
      </dgm:prSet>
      <dgm:spPr/>
    </dgm:pt>
    <dgm:pt modelId="{7D3F553D-11EE-48C9-837F-C9FBD9BDF6BF}" type="pres">
      <dgm:prSet presAssocID="{70730488-433C-4E30-8493-3185D036BC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46E50A8-BB45-4073-90A8-D7DC1BFDA566}" type="pres">
      <dgm:prSet presAssocID="{1EB8C2AB-4BA7-49B7-94DA-A6B337154EF5}" presName="parTxOnlySpace" presStyleCnt="0"/>
      <dgm:spPr/>
    </dgm:pt>
    <dgm:pt modelId="{DBF34931-1E68-48C6-82EB-847900A0CA77}" type="pres">
      <dgm:prSet presAssocID="{8399DEA7-0FDB-4868-9254-A0E6E614FD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A38DCF-762C-42C6-B50B-072594B2C22D}" type="pres">
      <dgm:prSet presAssocID="{134C565B-AF53-4FAF-B9C7-0611A17CD3A4}" presName="parTxOnlySpace" presStyleCnt="0"/>
      <dgm:spPr/>
    </dgm:pt>
    <dgm:pt modelId="{5DC7BDD3-EDF9-463A-80B9-6C53AF2E2D71}" type="pres">
      <dgm:prSet presAssocID="{05E9CB1F-12D4-4C23-8302-7DD84D25CF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4448C3F-D045-4817-8A73-EE1F00D26D19}" type="pres">
      <dgm:prSet presAssocID="{93C5EBB5-3A74-417B-A0FC-5B1484497EA0}" presName="parTxOnlySpace" presStyleCnt="0"/>
      <dgm:spPr/>
    </dgm:pt>
    <dgm:pt modelId="{DF5EDC74-21A1-462E-A467-1F00E377C362}" type="pres">
      <dgm:prSet presAssocID="{18815DED-2EA5-456A-A486-A7E42E761D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ED1E021-BA96-469B-B9CA-8C1CEB5DC698}" srcId="{0DAEA930-A25F-48EE-BAF2-D6B35054B5B9}" destId="{05E9CB1F-12D4-4C23-8302-7DD84D25CF93}" srcOrd="2" destOrd="0" parTransId="{D2F9E086-A0C0-4384-AA1E-4E847EE5DD51}" sibTransId="{93C5EBB5-3A74-417B-A0FC-5B1484497EA0}"/>
    <dgm:cxn modelId="{4FBA5073-DB7B-4780-8EA9-0753027698CD}" type="presOf" srcId="{18815DED-2EA5-456A-A486-A7E42E761D38}" destId="{DF5EDC74-21A1-462E-A467-1F00E377C362}" srcOrd="0" destOrd="0" presId="urn:microsoft.com/office/officeart/2005/8/layout/chevron1"/>
    <dgm:cxn modelId="{1DF6D854-9CE9-4E23-B0A6-BB0744E3BABA}" srcId="{0DAEA930-A25F-48EE-BAF2-D6B35054B5B9}" destId="{70730488-433C-4E30-8493-3185D036BCA2}" srcOrd="0" destOrd="0" parTransId="{23BF0777-FBE6-4A57-86B8-E533B9FE0DD7}" sibTransId="{1EB8C2AB-4BA7-49B7-94DA-A6B337154EF5}"/>
    <dgm:cxn modelId="{9130E893-ED66-451C-8579-9955E61247D8}" type="presOf" srcId="{70730488-433C-4E30-8493-3185D036BCA2}" destId="{7D3F553D-11EE-48C9-837F-C9FBD9BDF6BF}" srcOrd="0" destOrd="0" presId="urn:microsoft.com/office/officeart/2005/8/layout/chevron1"/>
    <dgm:cxn modelId="{7E3F559D-3412-462B-A421-98CE10E074F2}" srcId="{0DAEA930-A25F-48EE-BAF2-D6B35054B5B9}" destId="{8399DEA7-0FDB-4868-9254-A0E6E614FD03}" srcOrd="1" destOrd="0" parTransId="{4B77E7BD-0DCC-4CA9-8F04-A10E7FF9472F}" sibTransId="{134C565B-AF53-4FAF-B9C7-0611A17CD3A4}"/>
    <dgm:cxn modelId="{4A14A1A1-5389-45BA-8DC4-D42C4B94F8A3}" type="presOf" srcId="{05E9CB1F-12D4-4C23-8302-7DD84D25CF93}" destId="{5DC7BDD3-EDF9-463A-80B9-6C53AF2E2D71}" srcOrd="0" destOrd="0" presId="urn:microsoft.com/office/officeart/2005/8/layout/chevron1"/>
    <dgm:cxn modelId="{403458CA-487E-4105-9849-B63B02DCF376}" type="presOf" srcId="{0DAEA930-A25F-48EE-BAF2-D6B35054B5B9}" destId="{D4CF03DD-79CD-49D2-AD9D-68C17F44031F}" srcOrd="0" destOrd="0" presId="urn:microsoft.com/office/officeart/2005/8/layout/chevron1"/>
    <dgm:cxn modelId="{01030ECB-AB28-430C-B29D-F65BF6D8BF51}" type="presOf" srcId="{8399DEA7-0FDB-4868-9254-A0E6E614FD03}" destId="{DBF34931-1E68-48C6-82EB-847900A0CA77}" srcOrd="0" destOrd="0" presId="urn:microsoft.com/office/officeart/2005/8/layout/chevron1"/>
    <dgm:cxn modelId="{3506BEE6-6C9C-4B6D-833E-D07201592DF9}" srcId="{0DAEA930-A25F-48EE-BAF2-D6B35054B5B9}" destId="{18815DED-2EA5-456A-A486-A7E42E761D38}" srcOrd="3" destOrd="0" parTransId="{6D5534FF-9F29-499F-BC0C-67808F9EE0F0}" sibTransId="{99CEF180-E336-4D21-A06D-01C92EBC7C7B}"/>
    <dgm:cxn modelId="{CBE9CA25-968A-410B-B3F5-9AA0288D9A8E}" type="presParOf" srcId="{D4CF03DD-79CD-49D2-AD9D-68C17F44031F}" destId="{7D3F553D-11EE-48C9-837F-C9FBD9BDF6BF}" srcOrd="0" destOrd="0" presId="urn:microsoft.com/office/officeart/2005/8/layout/chevron1"/>
    <dgm:cxn modelId="{1CDC2378-6DF2-44EA-BF84-81C56692A9F1}" type="presParOf" srcId="{D4CF03DD-79CD-49D2-AD9D-68C17F44031F}" destId="{846E50A8-BB45-4073-90A8-D7DC1BFDA566}" srcOrd="1" destOrd="0" presId="urn:microsoft.com/office/officeart/2005/8/layout/chevron1"/>
    <dgm:cxn modelId="{79EB55D9-8136-43AA-8CF3-BE5EC87B6837}" type="presParOf" srcId="{D4CF03DD-79CD-49D2-AD9D-68C17F44031F}" destId="{DBF34931-1E68-48C6-82EB-847900A0CA77}" srcOrd="2" destOrd="0" presId="urn:microsoft.com/office/officeart/2005/8/layout/chevron1"/>
    <dgm:cxn modelId="{3B53AD58-7838-41D9-ACF6-267883E5B881}" type="presParOf" srcId="{D4CF03DD-79CD-49D2-AD9D-68C17F44031F}" destId="{DCA38DCF-762C-42C6-B50B-072594B2C22D}" srcOrd="3" destOrd="0" presId="urn:microsoft.com/office/officeart/2005/8/layout/chevron1"/>
    <dgm:cxn modelId="{08A1AFCF-704A-49F3-B13B-28CEA4AC25CD}" type="presParOf" srcId="{D4CF03DD-79CD-49D2-AD9D-68C17F44031F}" destId="{5DC7BDD3-EDF9-463A-80B9-6C53AF2E2D71}" srcOrd="4" destOrd="0" presId="urn:microsoft.com/office/officeart/2005/8/layout/chevron1"/>
    <dgm:cxn modelId="{9BFC74E2-2E84-42AC-A057-3DE2EB932E90}" type="presParOf" srcId="{D4CF03DD-79CD-49D2-AD9D-68C17F44031F}" destId="{E4448C3F-D045-4817-8A73-EE1F00D26D19}" srcOrd="5" destOrd="0" presId="urn:microsoft.com/office/officeart/2005/8/layout/chevron1"/>
    <dgm:cxn modelId="{41932863-ADF7-4004-9C2C-87F23B31AC9D}" type="presParOf" srcId="{D4CF03DD-79CD-49D2-AD9D-68C17F44031F}" destId="{DF5EDC74-21A1-462E-A467-1F00E377C3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3D71E-4D5B-44A3-B186-0F8EBA29B2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1A268D-09DF-4207-9E21-9775A4698BE4}">
      <dgm:prSet phldrT="[Text]"/>
      <dgm:spPr/>
      <dgm:t>
        <a:bodyPr/>
        <a:lstStyle/>
        <a:p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use</a:t>
          </a:r>
          <a:r>
            <a:rPr lang="de-DE" i="0" dirty="0"/>
            <a:t> </a:t>
          </a:r>
          <a:r>
            <a:rPr lang="de-DE" i="0" dirty="0" err="1"/>
            <a:t>case</a:t>
          </a:r>
          <a:endParaRPr lang="de-DE" i="0" dirty="0"/>
        </a:p>
      </dgm:t>
    </dgm:pt>
    <dgm:pt modelId="{D503E684-F6B5-4E73-93D8-C328867F9466}" type="parTrans" cxnId="{2AEF3959-4E86-44AF-8364-BF427F697B61}">
      <dgm:prSet/>
      <dgm:spPr/>
      <dgm:t>
        <a:bodyPr/>
        <a:lstStyle/>
        <a:p>
          <a:endParaRPr lang="de-DE"/>
        </a:p>
      </dgm:t>
    </dgm:pt>
    <dgm:pt modelId="{816AECA2-C554-4AE1-A823-D04D4454C77E}" type="sibTrans" cxnId="{2AEF3959-4E86-44AF-8364-BF427F697B61}">
      <dgm:prSet/>
      <dgm:spPr/>
      <dgm:t>
        <a:bodyPr/>
        <a:lstStyle/>
        <a:p>
          <a:endParaRPr lang="de-DE"/>
        </a:p>
      </dgm:t>
    </dgm:pt>
    <dgm:pt modelId="{2379AC16-2AD3-493A-B4F0-43DFD4DA7125}">
      <dgm:prSet phldrT="[Text]"/>
      <dgm:spPr/>
      <dgm:t>
        <a:bodyPr/>
        <a:lstStyle/>
        <a:p>
          <a:r>
            <a:rPr lang="de-DE" i="0" dirty="0" err="1"/>
            <a:t>Identify</a:t>
          </a:r>
          <a:r>
            <a:rPr lang="de-DE" i="0" dirty="0"/>
            <a:t> ML </a:t>
          </a:r>
          <a:r>
            <a:rPr lang="de-DE" i="0" dirty="0" err="1"/>
            <a:t>tasks</a:t>
          </a:r>
          <a:endParaRPr lang="de-DE" i="0" dirty="0"/>
        </a:p>
      </dgm:t>
    </dgm:pt>
    <dgm:pt modelId="{5ABF177E-DEBB-4B47-9B5B-C9336D01040F}" type="parTrans" cxnId="{4BE96C59-F9C1-4119-8115-07E10EC423F1}">
      <dgm:prSet/>
      <dgm:spPr/>
      <dgm:t>
        <a:bodyPr/>
        <a:lstStyle/>
        <a:p>
          <a:endParaRPr lang="de-DE"/>
        </a:p>
      </dgm:t>
    </dgm:pt>
    <dgm:pt modelId="{1396745C-8DA7-4F70-A8A1-01A8A5AC2172}" type="sibTrans" cxnId="{4BE96C59-F9C1-4119-8115-07E10EC423F1}">
      <dgm:prSet/>
      <dgm:spPr/>
      <dgm:t>
        <a:bodyPr/>
        <a:lstStyle/>
        <a:p>
          <a:endParaRPr lang="de-DE"/>
        </a:p>
      </dgm:t>
    </dgm:pt>
    <dgm:pt modelId="{E5370E9C-8585-43F6-92F9-E3D3A6424751}">
      <dgm:prSet phldrT="[Text]"/>
      <dgm:spPr/>
      <dgm:t>
        <a:bodyPr/>
        <a:lstStyle/>
        <a:p>
          <a:r>
            <a:rPr lang="de-DE" i="0" dirty="0" err="1"/>
            <a:t>Acquire</a:t>
          </a:r>
          <a:r>
            <a:rPr lang="de-DE" i="0" dirty="0"/>
            <a:t> </a:t>
          </a:r>
          <a:r>
            <a:rPr lang="de-DE" i="0" dirty="0" err="1"/>
            <a:t>data</a:t>
          </a:r>
          <a:r>
            <a:rPr lang="de-DE" i="0" dirty="0"/>
            <a:t> and </a:t>
          </a:r>
          <a:r>
            <a:rPr lang="de-DE" i="0" dirty="0" err="1"/>
            <a:t>analyze</a:t>
          </a:r>
          <a:r>
            <a:rPr lang="de-DE" i="0" dirty="0"/>
            <a:t> </a:t>
          </a:r>
          <a:r>
            <a:rPr lang="de-DE" i="0" dirty="0" err="1"/>
            <a:t>carefully</a:t>
          </a:r>
          <a:endParaRPr lang="de-DE" i="0" dirty="0"/>
        </a:p>
      </dgm:t>
    </dgm:pt>
    <dgm:pt modelId="{9B8BE75A-4430-4B5D-BD84-F7B66BB3C475}" type="parTrans" cxnId="{D2F66A8A-1499-4AA5-99EE-51B768A7E4A1}">
      <dgm:prSet/>
      <dgm:spPr/>
      <dgm:t>
        <a:bodyPr/>
        <a:lstStyle/>
        <a:p>
          <a:endParaRPr lang="de-DE"/>
        </a:p>
      </dgm:t>
    </dgm:pt>
    <dgm:pt modelId="{6E62C727-F629-4353-B7BE-97C3ACA6595E}" type="sibTrans" cxnId="{D2F66A8A-1499-4AA5-99EE-51B768A7E4A1}">
      <dgm:prSet/>
      <dgm:spPr/>
      <dgm:t>
        <a:bodyPr/>
        <a:lstStyle/>
        <a:p>
          <a:endParaRPr lang="de-DE"/>
        </a:p>
      </dgm:t>
    </dgm:pt>
    <dgm:pt modelId="{507BE50D-D41A-4307-834B-BC5E55D7D742}">
      <dgm:prSet phldrT="[Text]"/>
      <dgm:spPr/>
      <dgm:t>
        <a:bodyPr/>
        <a:lstStyle/>
        <a:p>
          <a:r>
            <a:rPr lang="en-US" i="0" dirty="0"/>
            <a:t>Select ML approach and product(s)</a:t>
          </a:r>
          <a:endParaRPr lang="de-DE" i="0" dirty="0"/>
        </a:p>
      </dgm:t>
    </dgm:pt>
    <dgm:pt modelId="{30E52187-9C31-4418-AE1F-85655B6E290C}" type="parTrans" cxnId="{5AD43FD5-B71A-4C28-81DD-0F25CCC609A0}">
      <dgm:prSet/>
      <dgm:spPr/>
      <dgm:t>
        <a:bodyPr/>
        <a:lstStyle/>
        <a:p>
          <a:endParaRPr lang="de-DE"/>
        </a:p>
      </dgm:t>
    </dgm:pt>
    <dgm:pt modelId="{EA036F49-DAED-4983-AEB5-EADC8124B3B3}" type="sibTrans" cxnId="{5AD43FD5-B71A-4C28-81DD-0F25CCC609A0}">
      <dgm:prSet/>
      <dgm:spPr/>
      <dgm:t>
        <a:bodyPr/>
        <a:lstStyle/>
        <a:p>
          <a:endParaRPr lang="de-DE"/>
        </a:p>
      </dgm:t>
    </dgm:pt>
    <dgm:pt modelId="{2E9A06CC-1AB7-4340-B20C-3F46F6421827}">
      <dgm:prSet phldrT="[Text]"/>
      <dgm:spPr/>
      <dgm:t>
        <a:bodyPr/>
        <a:lstStyle/>
        <a:p>
          <a:r>
            <a:rPr lang="de-DE" i="0" dirty="0" err="1"/>
            <a:t>Implement</a:t>
          </a:r>
          <a:r>
            <a:rPr lang="de-DE" i="0" dirty="0"/>
            <a:t> </a:t>
          </a:r>
          <a:r>
            <a:rPr lang="de-DE" i="0" dirty="0" err="1"/>
            <a:t>iteratively</a:t>
          </a:r>
          <a:endParaRPr lang="de-DE" i="0" dirty="0"/>
        </a:p>
      </dgm:t>
    </dgm:pt>
    <dgm:pt modelId="{AA9596FE-B72C-4654-810F-F18295FD3B4E}" type="parTrans" cxnId="{138FC6C7-66D8-4710-87F1-567BF872D4A5}">
      <dgm:prSet/>
      <dgm:spPr/>
      <dgm:t>
        <a:bodyPr/>
        <a:lstStyle/>
        <a:p>
          <a:endParaRPr lang="de-DE"/>
        </a:p>
      </dgm:t>
    </dgm:pt>
    <dgm:pt modelId="{16DF7661-704D-4ACA-82BC-E82B2504B95A}" type="sibTrans" cxnId="{138FC6C7-66D8-4710-87F1-567BF872D4A5}">
      <dgm:prSet/>
      <dgm:spPr/>
      <dgm:t>
        <a:bodyPr/>
        <a:lstStyle/>
        <a:p>
          <a:endParaRPr lang="de-DE"/>
        </a:p>
      </dgm:t>
    </dgm:pt>
    <dgm:pt modelId="{203590F7-34D1-4F80-B593-792A7DAF6F71}">
      <dgm:prSet phldrT="[Text]"/>
      <dgm:spPr/>
      <dgm:t>
        <a:bodyPr/>
        <a:lstStyle/>
        <a:p>
          <a:r>
            <a:rPr lang="de-DE" i="0" dirty="0" err="1"/>
            <a:t>Use</a:t>
          </a:r>
          <a:endParaRPr lang="de-DE" i="0" dirty="0"/>
        </a:p>
      </dgm:t>
    </dgm:pt>
    <dgm:pt modelId="{0EC4E521-20B7-48CA-B70C-1A3012A708F7}" type="parTrans" cxnId="{F700F674-AF8F-4D39-8071-04A6299BE9C9}">
      <dgm:prSet/>
      <dgm:spPr/>
      <dgm:t>
        <a:bodyPr/>
        <a:lstStyle/>
        <a:p>
          <a:endParaRPr lang="de-DE"/>
        </a:p>
      </dgm:t>
    </dgm:pt>
    <dgm:pt modelId="{D11BE75B-9C7B-46FC-830B-B9B875918AFC}" type="sibTrans" cxnId="{F700F674-AF8F-4D39-8071-04A6299BE9C9}">
      <dgm:prSet/>
      <dgm:spPr/>
      <dgm:t>
        <a:bodyPr/>
        <a:lstStyle/>
        <a:p>
          <a:endParaRPr lang="de-DE"/>
        </a:p>
      </dgm:t>
    </dgm:pt>
    <dgm:pt modelId="{2B37B225-7004-4FEE-9ADB-70901BFEBB89}" type="pres">
      <dgm:prSet presAssocID="{7343D71E-4D5B-44A3-B186-0F8EBA29B2AE}" presName="Name0" presStyleCnt="0">
        <dgm:presLayoutVars>
          <dgm:dir/>
          <dgm:animLvl val="lvl"/>
          <dgm:resizeHandles val="exact"/>
        </dgm:presLayoutVars>
      </dgm:prSet>
      <dgm:spPr/>
    </dgm:pt>
    <dgm:pt modelId="{5588B3A7-AE67-4007-BF82-A243B7C98A0F}" type="pres">
      <dgm:prSet presAssocID="{B91A268D-09DF-4207-9E21-9775A4698BE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BB6CD9F-5AD4-4987-A24B-93E03983A5BA}" type="pres">
      <dgm:prSet presAssocID="{816AECA2-C554-4AE1-A823-D04D4454C77E}" presName="parTxOnlySpace" presStyleCnt="0"/>
      <dgm:spPr/>
    </dgm:pt>
    <dgm:pt modelId="{E10DFBDD-E746-4FB0-8B8E-12137ECC4BF8}" type="pres">
      <dgm:prSet presAssocID="{2379AC16-2AD3-493A-B4F0-43DFD4DA712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F116008-334A-416D-84B5-F8F223DC97E4}" type="pres">
      <dgm:prSet presAssocID="{1396745C-8DA7-4F70-A8A1-01A8A5AC2172}" presName="parTxOnlySpace" presStyleCnt="0"/>
      <dgm:spPr/>
    </dgm:pt>
    <dgm:pt modelId="{56F8255C-9919-4990-BCA6-C4344D78CFA7}" type="pres">
      <dgm:prSet presAssocID="{E5370E9C-8585-43F6-92F9-E3D3A64247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1E0421B-7955-49A7-B80D-014B15442FB3}" type="pres">
      <dgm:prSet presAssocID="{6E62C727-F629-4353-B7BE-97C3ACA6595E}" presName="parTxOnlySpace" presStyleCnt="0"/>
      <dgm:spPr/>
    </dgm:pt>
    <dgm:pt modelId="{8D56A1FD-39F3-4177-B815-2FFFADD9A09D}" type="pres">
      <dgm:prSet presAssocID="{507BE50D-D41A-4307-834B-BC5E55D7D74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7AD7DC5-FC60-46D6-9739-B1AF9ACC9A9E}" type="pres">
      <dgm:prSet presAssocID="{EA036F49-DAED-4983-AEB5-EADC8124B3B3}" presName="parTxOnlySpace" presStyleCnt="0"/>
      <dgm:spPr/>
    </dgm:pt>
    <dgm:pt modelId="{3E3A943B-A2B6-4A5E-B7E0-CEA9900B6FA1}" type="pres">
      <dgm:prSet presAssocID="{2E9A06CC-1AB7-4340-B20C-3F46F64218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1458DA0-6D85-4301-8957-7B7D1EF6C598}" type="pres">
      <dgm:prSet presAssocID="{16DF7661-704D-4ACA-82BC-E82B2504B95A}" presName="parTxOnlySpace" presStyleCnt="0"/>
      <dgm:spPr/>
    </dgm:pt>
    <dgm:pt modelId="{4252213F-A738-4725-B30A-53841DF47511}" type="pres">
      <dgm:prSet presAssocID="{203590F7-34D1-4F80-B593-792A7DAF6F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32BA702-8633-4EDE-8EEE-6F780F9FA4D3}" type="presOf" srcId="{2379AC16-2AD3-493A-B4F0-43DFD4DA7125}" destId="{E10DFBDD-E746-4FB0-8B8E-12137ECC4BF8}" srcOrd="0" destOrd="0" presId="urn:microsoft.com/office/officeart/2005/8/layout/chevron1"/>
    <dgm:cxn modelId="{6ADE9B13-D2E9-4629-A710-F0C03D753353}" type="presOf" srcId="{203590F7-34D1-4F80-B593-792A7DAF6F71}" destId="{4252213F-A738-4725-B30A-53841DF47511}" srcOrd="0" destOrd="0" presId="urn:microsoft.com/office/officeart/2005/8/layout/chevron1"/>
    <dgm:cxn modelId="{1B97511B-03A1-4775-B4F7-552C33B8C9CC}" type="presOf" srcId="{7343D71E-4D5B-44A3-B186-0F8EBA29B2AE}" destId="{2B37B225-7004-4FEE-9ADB-70901BFEBB89}" srcOrd="0" destOrd="0" presId="urn:microsoft.com/office/officeart/2005/8/layout/chevron1"/>
    <dgm:cxn modelId="{FA7E431E-5C46-4065-AD15-E568D2859DB2}" type="presOf" srcId="{E5370E9C-8585-43F6-92F9-E3D3A6424751}" destId="{56F8255C-9919-4990-BCA6-C4344D78CFA7}" srcOrd="0" destOrd="0" presId="urn:microsoft.com/office/officeart/2005/8/layout/chevron1"/>
    <dgm:cxn modelId="{071E5846-45DA-4401-8F29-54B1FCACBC1A}" type="presOf" srcId="{507BE50D-D41A-4307-834B-BC5E55D7D742}" destId="{8D56A1FD-39F3-4177-B815-2FFFADD9A09D}" srcOrd="0" destOrd="0" presId="urn:microsoft.com/office/officeart/2005/8/layout/chevron1"/>
    <dgm:cxn modelId="{F700F674-AF8F-4D39-8071-04A6299BE9C9}" srcId="{7343D71E-4D5B-44A3-B186-0F8EBA29B2AE}" destId="{203590F7-34D1-4F80-B593-792A7DAF6F71}" srcOrd="5" destOrd="0" parTransId="{0EC4E521-20B7-48CA-B70C-1A3012A708F7}" sibTransId="{D11BE75B-9C7B-46FC-830B-B9B875918AFC}"/>
    <dgm:cxn modelId="{2AEF3959-4E86-44AF-8364-BF427F697B61}" srcId="{7343D71E-4D5B-44A3-B186-0F8EBA29B2AE}" destId="{B91A268D-09DF-4207-9E21-9775A4698BE4}" srcOrd="0" destOrd="0" parTransId="{D503E684-F6B5-4E73-93D8-C328867F9466}" sibTransId="{816AECA2-C554-4AE1-A823-D04D4454C77E}"/>
    <dgm:cxn modelId="{4BE96C59-F9C1-4119-8115-07E10EC423F1}" srcId="{7343D71E-4D5B-44A3-B186-0F8EBA29B2AE}" destId="{2379AC16-2AD3-493A-B4F0-43DFD4DA7125}" srcOrd="1" destOrd="0" parTransId="{5ABF177E-DEBB-4B47-9B5B-C9336D01040F}" sibTransId="{1396745C-8DA7-4F70-A8A1-01A8A5AC2172}"/>
    <dgm:cxn modelId="{338D4C7A-C99B-4FAD-A687-6584C7A53E5B}" type="presOf" srcId="{2E9A06CC-1AB7-4340-B20C-3F46F6421827}" destId="{3E3A943B-A2B6-4A5E-B7E0-CEA9900B6FA1}" srcOrd="0" destOrd="0" presId="urn:microsoft.com/office/officeart/2005/8/layout/chevron1"/>
    <dgm:cxn modelId="{D2F66A8A-1499-4AA5-99EE-51B768A7E4A1}" srcId="{7343D71E-4D5B-44A3-B186-0F8EBA29B2AE}" destId="{E5370E9C-8585-43F6-92F9-E3D3A6424751}" srcOrd="2" destOrd="0" parTransId="{9B8BE75A-4430-4B5D-BD84-F7B66BB3C475}" sibTransId="{6E62C727-F629-4353-B7BE-97C3ACA6595E}"/>
    <dgm:cxn modelId="{0A987F8A-9CB4-4D51-9678-D79D9072DAA0}" type="presOf" srcId="{B91A268D-09DF-4207-9E21-9775A4698BE4}" destId="{5588B3A7-AE67-4007-BF82-A243B7C98A0F}" srcOrd="0" destOrd="0" presId="urn:microsoft.com/office/officeart/2005/8/layout/chevron1"/>
    <dgm:cxn modelId="{138FC6C7-66D8-4710-87F1-567BF872D4A5}" srcId="{7343D71E-4D5B-44A3-B186-0F8EBA29B2AE}" destId="{2E9A06CC-1AB7-4340-B20C-3F46F6421827}" srcOrd="4" destOrd="0" parTransId="{AA9596FE-B72C-4654-810F-F18295FD3B4E}" sibTransId="{16DF7661-704D-4ACA-82BC-E82B2504B95A}"/>
    <dgm:cxn modelId="{5AD43FD5-B71A-4C28-81DD-0F25CCC609A0}" srcId="{7343D71E-4D5B-44A3-B186-0F8EBA29B2AE}" destId="{507BE50D-D41A-4307-834B-BC5E55D7D742}" srcOrd="3" destOrd="0" parTransId="{30E52187-9C31-4418-AE1F-85655B6E290C}" sibTransId="{EA036F49-DAED-4983-AEB5-EADC8124B3B3}"/>
    <dgm:cxn modelId="{E84AFDCF-879F-442C-84DB-08A6E9427B63}" type="presParOf" srcId="{2B37B225-7004-4FEE-9ADB-70901BFEBB89}" destId="{5588B3A7-AE67-4007-BF82-A243B7C98A0F}" srcOrd="0" destOrd="0" presId="urn:microsoft.com/office/officeart/2005/8/layout/chevron1"/>
    <dgm:cxn modelId="{0F23F312-DEBD-4D2B-8186-786D8C7C3A5C}" type="presParOf" srcId="{2B37B225-7004-4FEE-9ADB-70901BFEBB89}" destId="{6BB6CD9F-5AD4-4987-A24B-93E03983A5BA}" srcOrd="1" destOrd="0" presId="urn:microsoft.com/office/officeart/2005/8/layout/chevron1"/>
    <dgm:cxn modelId="{05BB06D6-C947-47AA-8461-7106DC4984E0}" type="presParOf" srcId="{2B37B225-7004-4FEE-9ADB-70901BFEBB89}" destId="{E10DFBDD-E746-4FB0-8B8E-12137ECC4BF8}" srcOrd="2" destOrd="0" presId="urn:microsoft.com/office/officeart/2005/8/layout/chevron1"/>
    <dgm:cxn modelId="{CBA4AE04-19FF-4C23-BB6D-FFA0726D6727}" type="presParOf" srcId="{2B37B225-7004-4FEE-9ADB-70901BFEBB89}" destId="{9F116008-334A-416D-84B5-F8F223DC97E4}" srcOrd="3" destOrd="0" presId="urn:microsoft.com/office/officeart/2005/8/layout/chevron1"/>
    <dgm:cxn modelId="{C5203B44-2A0F-486F-A3C9-82F06095B19B}" type="presParOf" srcId="{2B37B225-7004-4FEE-9ADB-70901BFEBB89}" destId="{56F8255C-9919-4990-BCA6-C4344D78CFA7}" srcOrd="4" destOrd="0" presId="urn:microsoft.com/office/officeart/2005/8/layout/chevron1"/>
    <dgm:cxn modelId="{1D58D672-6887-4600-8F0C-A35212BC64C1}" type="presParOf" srcId="{2B37B225-7004-4FEE-9ADB-70901BFEBB89}" destId="{E1E0421B-7955-49A7-B80D-014B15442FB3}" srcOrd="5" destOrd="0" presId="urn:microsoft.com/office/officeart/2005/8/layout/chevron1"/>
    <dgm:cxn modelId="{1269E398-8415-4FC8-AC2A-72F2DA9D93BD}" type="presParOf" srcId="{2B37B225-7004-4FEE-9ADB-70901BFEBB89}" destId="{8D56A1FD-39F3-4177-B815-2FFFADD9A09D}" srcOrd="6" destOrd="0" presId="urn:microsoft.com/office/officeart/2005/8/layout/chevron1"/>
    <dgm:cxn modelId="{ACA0068C-4D36-466E-9CC9-523D894619E2}" type="presParOf" srcId="{2B37B225-7004-4FEE-9ADB-70901BFEBB89}" destId="{17AD7DC5-FC60-46D6-9739-B1AF9ACC9A9E}" srcOrd="7" destOrd="0" presId="urn:microsoft.com/office/officeart/2005/8/layout/chevron1"/>
    <dgm:cxn modelId="{53AF45BC-6812-48E0-B058-064851603F8F}" type="presParOf" srcId="{2B37B225-7004-4FEE-9ADB-70901BFEBB89}" destId="{3E3A943B-A2B6-4A5E-B7E0-CEA9900B6FA1}" srcOrd="8" destOrd="0" presId="urn:microsoft.com/office/officeart/2005/8/layout/chevron1"/>
    <dgm:cxn modelId="{05C3B4E4-CFD0-4BD1-ABCC-CF2C4762FAE6}" type="presParOf" srcId="{2B37B225-7004-4FEE-9ADB-70901BFEBB89}" destId="{D1458DA0-6D85-4301-8957-7B7D1EF6C598}" srcOrd="9" destOrd="0" presId="urn:microsoft.com/office/officeart/2005/8/layout/chevron1"/>
    <dgm:cxn modelId="{230283CF-B5D9-4FFC-A878-573835F6B06D}" type="presParOf" srcId="{2B37B225-7004-4FEE-9ADB-70901BFEBB89}" destId="{4252213F-A738-4725-B30A-53841DF4751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E38DB-1B2E-4EDE-969B-EAA602F25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606D8-E526-4999-A1DD-55C0E3ED4483}">
      <dgm:prSet phldrT="[Text]"/>
      <dgm:spPr/>
      <dgm:t>
        <a:bodyPr/>
        <a:lstStyle/>
        <a:p>
          <a:r>
            <a:rPr lang="de-DE" dirty="0"/>
            <a:t>Input</a:t>
          </a:r>
        </a:p>
      </dgm:t>
    </dgm:pt>
    <dgm:pt modelId="{5A67B9FD-9004-428B-97FE-C24423706C3B}" type="parTrans" cxnId="{B71DE4D7-C800-454B-A309-16902ED3ED33}">
      <dgm:prSet/>
      <dgm:spPr/>
      <dgm:t>
        <a:bodyPr/>
        <a:lstStyle/>
        <a:p>
          <a:endParaRPr lang="de-DE"/>
        </a:p>
      </dgm:t>
    </dgm:pt>
    <dgm:pt modelId="{7FDEEE03-0851-41E1-ABF9-FCF3C4C8875C}" type="sibTrans" cxnId="{B71DE4D7-C800-454B-A309-16902ED3ED33}">
      <dgm:prSet/>
      <dgm:spPr/>
      <dgm:t>
        <a:bodyPr/>
        <a:lstStyle/>
        <a:p>
          <a:endParaRPr lang="de-DE"/>
        </a:p>
      </dgm:t>
    </dgm:pt>
    <dgm:pt modelId="{25FDE393-FAD1-4F3E-90A9-CFDAC67204E7}">
      <dgm:prSet phldrT="[Text]"/>
      <dgm:spPr/>
      <dgm:t>
        <a:bodyPr/>
        <a:lstStyle/>
        <a:p>
          <a:r>
            <a:rPr lang="de-DE" dirty="0"/>
            <a:t>Feature </a:t>
          </a:r>
          <a:r>
            <a:rPr lang="de-DE" dirty="0" err="1"/>
            <a:t>learning</a:t>
          </a:r>
          <a:endParaRPr lang="de-DE" dirty="0"/>
        </a:p>
      </dgm:t>
    </dgm:pt>
    <dgm:pt modelId="{0817288A-9EE5-44C3-A14B-40CC6AED2CC5}" type="parTrans" cxnId="{2F7B2F48-FEB3-47C0-BA09-4B392BEEFCFB}">
      <dgm:prSet/>
      <dgm:spPr/>
      <dgm:t>
        <a:bodyPr/>
        <a:lstStyle/>
        <a:p>
          <a:endParaRPr lang="de-DE"/>
        </a:p>
      </dgm:t>
    </dgm:pt>
    <dgm:pt modelId="{41329FBC-40BF-4BEF-89AB-7D183F8099FD}" type="sibTrans" cxnId="{2F7B2F48-FEB3-47C0-BA09-4B392BEEFCFB}">
      <dgm:prSet/>
      <dgm:spPr/>
      <dgm:t>
        <a:bodyPr/>
        <a:lstStyle/>
        <a:p>
          <a:endParaRPr lang="de-DE"/>
        </a:p>
      </dgm:t>
    </dgm:pt>
    <dgm:pt modelId="{EBD9B943-6F3B-49EC-9E64-2A158C7ED78D}">
      <dgm:prSet phldrT="[Text]"/>
      <dgm:spPr/>
      <dgm:t>
        <a:bodyPr/>
        <a:lstStyle/>
        <a:p>
          <a:r>
            <a:rPr lang="de-DE" dirty="0" err="1"/>
            <a:t>Classification</a:t>
          </a:r>
          <a:endParaRPr lang="de-DE" dirty="0"/>
        </a:p>
      </dgm:t>
    </dgm:pt>
    <dgm:pt modelId="{7CF23AB9-71E9-4D7E-A964-F6C54779BF21}" type="parTrans" cxnId="{AE9572D7-5109-473B-AE6B-01D28C5E2F4F}">
      <dgm:prSet/>
      <dgm:spPr/>
      <dgm:t>
        <a:bodyPr/>
        <a:lstStyle/>
        <a:p>
          <a:endParaRPr lang="de-DE"/>
        </a:p>
      </dgm:t>
    </dgm:pt>
    <dgm:pt modelId="{1A8BF9FB-9F12-42D8-B296-4D5BCBC24EB3}" type="sibTrans" cxnId="{AE9572D7-5109-473B-AE6B-01D28C5E2F4F}">
      <dgm:prSet/>
      <dgm:spPr/>
      <dgm:t>
        <a:bodyPr/>
        <a:lstStyle/>
        <a:p>
          <a:endParaRPr lang="de-DE"/>
        </a:p>
      </dgm:t>
    </dgm:pt>
    <dgm:pt modelId="{C9E32B6A-8C38-4C45-83C8-1BBE502BDBF1}">
      <dgm:prSet phldrT="[Text]"/>
      <dgm:spPr/>
      <dgm:t>
        <a:bodyPr/>
        <a:lstStyle/>
        <a:p>
          <a:r>
            <a:rPr lang="de-DE" dirty="0"/>
            <a:t>Output</a:t>
          </a:r>
        </a:p>
      </dgm:t>
    </dgm:pt>
    <dgm:pt modelId="{FBCD028F-A429-4EB3-A03B-5D2B14A2BE40}" type="parTrans" cxnId="{5E275BDD-E40D-4558-8D38-33F3DFFCD4E0}">
      <dgm:prSet/>
      <dgm:spPr/>
      <dgm:t>
        <a:bodyPr/>
        <a:lstStyle/>
        <a:p>
          <a:endParaRPr lang="de-DE"/>
        </a:p>
      </dgm:t>
    </dgm:pt>
    <dgm:pt modelId="{8409BF6C-8387-40C1-ADD7-12D36BA4C100}" type="sibTrans" cxnId="{5E275BDD-E40D-4558-8D38-33F3DFFCD4E0}">
      <dgm:prSet/>
      <dgm:spPr/>
      <dgm:t>
        <a:bodyPr/>
        <a:lstStyle/>
        <a:p>
          <a:endParaRPr lang="de-DE"/>
        </a:p>
      </dgm:t>
    </dgm:pt>
    <dgm:pt modelId="{ED13EF61-8FCE-4AFA-9A13-6898B863DBF4}" type="pres">
      <dgm:prSet presAssocID="{0E3E38DB-1B2E-4EDE-969B-EAA602F25E22}" presName="Name0" presStyleCnt="0">
        <dgm:presLayoutVars>
          <dgm:dir/>
          <dgm:animLvl val="lvl"/>
          <dgm:resizeHandles val="exact"/>
        </dgm:presLayoutVars>
      </dgm:prSet>
      <dgm:spPr/>
    </dgm:pt>
    <dgm:pt modelId="{B0EB4F97-394B-4369-BFEC-D5FD772009D2}" type="pres">
      <dgm:prSet presAssocID="{A89606D8-E526-4999-A1DD-55C0E3ED4483}" presName="parTxOnly" presStyleLbl="node1" presStyleIdx="0" presStyleCnt="4" custScaleX="137633">
        <dgm:presLayoutVars>
          <dgm:chMax val="0"/>
          <dgm:chPref val="0"/>
          <dgm:bulletEnabled val="1"/>
        </dgm:presLayoutVars>
      </dgm:prSet>
      <dgm:spPr/>
    </dgm:pt>
    <dgm:pt modelId="{039074D4-F9B6-4461-9B59-4FEE4F01C1CE}" type="pres">
      <dgm:prSet presAssocID="{7FDEEE03-0851-41E1-ABF9-FCF3C4C8875C}" presName="parTxOnlySpace" presStyleCnt="0"/>
      <dgm:spPr/>
    </dgm:pt>
    <dgm:pt modelId="{E3F1FC4D-09C0-4692-B495-641898904183}" type="pres">
      <dgm:prSet presAssocID="{25FDE393-FAD1-4F3E-90A9-CFDAC67204E7}" presName="parTxOnly" presStyleLbl="node1" presStyleIdx="1" presStyleCnt="4" custScaleX="247167">
        <dgm:presLayoutVars>
          <dgm:chMax val="0"/>
          <dgm:chPref val="0"/>
          <dgm:bulletEnabled val="1"/>
        </dgm:presLayoutVars>
      </dgm:prSet>
      <dgm:spPr/>
    </dgm:pt>
    <dgm:pt modelId="{0CF75EA7-94C2-4E9C-B069-8D466B166124}" type="pres">
      <dgm:prSet presAssocID="{41329FBC-40BF-4BEF-89AB-7D183F8099FD}" presName="parTxOnlySpace" presStyleCnt="0"/>
      <dgm:spPr/>
    </dgm:pt>
    <dgm:pt modelId="{0A2BE2EE-3301-4E03-891D-EDAB8AAC0829}" type="pres">
      <dgm:prSet presAssocID="{EBD9B943-6F3B-49EC-9E64-2A158C7ED7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477690F-B594-42A4-92BD-74C9879B4791}" type="pres">
      <dgm:prSet presAssocID="{1A8BF9FB-9F12-42D8-B296-4D5BCBC24EB3}" presName="parTxOnlySpace" presStyleCnt="0"/>
      <dgm:spPr/>
    </dgm:pt>
    <dgm:pt modelId="{DFECAA13-97AC-4431-B5B7-F96BF10B6D0E}" type="pres">
      <dgm:prSet presAssocID="{C9E32B6A-8C38-4C45-83C8-1BBE502BDBF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61A21E-EEEB-4B82-BDA5-7D0273038760}" type="presOf" srcId="{25FDE393-FAD1-4F3E-90A9-CFDAC67204E7}" destId="{E3F1FC4D-09C0-4692-B495-641898904183}" srcOrd="0" destOrd="0" presId="urn:microsoft.com/office/officeart/2005/8/layout/chevron1"/>
    <dgm:cxn modelId="{F00AFA35-4540-4979-BD57-505FF8B279A9}" type="presOf" srcId="{0E3E38DB-1B2E-4EDE-969B-EAA602F25E22}" destId="{ED13EF61-8FCE-4AFA-9A13-6898B863DBF4}" srcOrd="0" destOrd="0" presId="urn:microsoft.com/office/officeart/2005/8/layout/chevron1"/>
    <dgm:cxn modelId="{2F7B2F48-FEB3-47C0-BA09-4B392BEEFCFB}" srcId="{0E3E38DB-1B2E-4EDE-969B-EAA602F25E22}" destId="{25FDE393-FAD1-4F3E-90A9-CFDAC67204E7}" srcOrd="1" destOrd="0" parTransId="{0817288A-9EE5-44C3-A14B-40CC6AED2CC5}" sibTransId="{41329FBC-40BF-4BEF-89AB-7D183F8099FD}"/>
    <dgm:cxn modelId="{17609A73-16C4-4976-84C2-C962940B12DB}" type="presOf" srcId="{EBD9B943-6F3B-49EC-9E64-2A158C7ED78D}" destId="{0A2BE2EE-3301-4E03-891D-EDAB8AAC0829}" srcOrd="0" destOrd="0" presId="urn:microsoft.com/office/officeart/2005/8/layout/chevron1"/>
    <dgm:cxn modelId="{78E3529C-0228-4539-BF50-67A1081D1FAA}" type="presOf" srcId="{A89606D8-E526-4999-A1DD-55C0E3ED4483}" destId="{B0EB4F97-394B-4369-BFEC-D5FD772009D2}" srcOrd="0" destOrd="0" presId="urn:microsoft.com/office/officeart/2005/8/layout/chevron1"/>
    <dgm:cxn modelId="{AE9572D7-5109-473B-AE6B-01D28C5E2F4F}" srcId="{0E3E38DB-1B2E-4EDE-969B-EAA602F25E22}" destId="{EBD9B943-6F3B-49EC-9E64-2A158C7ED78D}" srcOrd="2" destOrd="0" parTransId="{7CF23AB9-71E9-4D7E-A964-F6C54779BF21}" sibTransId="{1A8BF9FB-9F12-42D8-B296-4D5BCBC24EB3}"/>
    <dgm:cxn modelId="{B71DE4D7-C800-454B-A309-16902ED3ED33}" srcId="{0E3E38DB-1B2E-4EDE-969B-EAA602F25E22}" destId="{A89606D8-E526-4999-A1DD-55C0E3ED4483}" srcOrd="0" destOrd="0" parTransId="{5A67B9FD-9004-428B-97FE-C24423706C3B}" sibTransId="{7FDEEE03-0851-41E1-ABF9-FCF3C4C8875C}"/>
    <dgm:cxn modelId="{5E275BDD-E40D-4558-8D38-33F3DFFCD4E0}" srcId="{0E3E38DB-1B2E-4EDE-969B-EAA602F25E22}" destId="{C9E32B6A-8C38-4C45-83C8-1BBE502BDBF1}" srcOrd="3" destOrd="0" parTransId="{FBCD028F-A429-4EB3-A03B-5D2B14A2BE40}" sibTransId="{8409BF6C-8387-40C1-ADD7-12D36BA4C100}"/>
    <dgm:cxn modelId="{4920BAE5-DC96-4755-ADF8-1EF8613CEE33}" type="presOf" srcId="{C9E32B6A-8C38-4C45-83C8-1BBE502BDBF1}" destId="{DFECAA13-97AC-4431-B5B7-F96BF10B6D0E}" srcOrd="0" destOrd="0" presId="urn:microsoft.com/office/officeart/2005/8/layout/chevron1"/>
    <dgm:cxn modelId="{86A50399-5B56-4866-8977-F7F4D8517FD1}" type="presParOf" srcId="{ED13EF61-8FCE-4AFA-9A13-6898B863DBF4}" destId="{B0EB4F97-394B-4369-BFEC-D5FD772009D2}" srcOrd="0" destOrd="0" presId="urn:microsoft.com/office/officeart/2005/8/layout/chevron1"/>
    <dgm:cxn modelId="{751DA50A-1F72-4AAE-97AB-170A228928EF}" type="presParOf" srcId="{ED13EF61-8FCE-4AFA-9A13-6898B863DBF4}" destId="{039074D4-F9B6-4461-9B59-4FEE4F01C1CE}" srcOrd="1" destOrd="0" presId="urn:microsoft.com/office/officeart/2005/8/layout/chevron1"/>
    <dgm:cxn modelId="{2F5598B1-D1F1-4A5B-A973-87DE7502A3DB}" type="presParOf" srcId="{ED13EF61-8FCE-4AFA-9A13-6898B863DBF4}" destId="{E3F1FC4D-09C0-4692-B495-641898904183}" srcOrd="2" destOrd="0" presId="urn:microsoft.com/office/officeart/2005/8/layout/chevron1"/>
    <dgm:cxn modelId="{4516FCCF-9238-4AC7-9FDD-27D826BDD99D}" type="presParOf" srcId="{ED13EF61-8FCE-4AFA-9A13-6898B863DBF4}" destId="{0CF75EA7-94C2-4E9C-B069-8D466B166124}" srcOrd="3" destOrd="0" presId="urn:microsoft.com/office/officeart/2005/8/layout/chevron1"/>
    <dgm:cxn modelId="{BC454216-0409-47A4-A8CA-484B3C509732}" type="presParOf" srcId="{ED13EF61-8FCE-4AFA-9A13-6898B863DBF4}" destId="{0A2BE2EE-3301-4E03-891D-EDAB8AAC0829}" srcOrd="4" destOrd="0" presId="urn:microsoft.com/office/officeart/2005/8/layout/chevron1"/>
    <dgm:cxn modelId="{32DEFA5A-34A7-4C52-B748-C7C3A94B7C26}" type="presParOf" srcId="{ED13EF61-8FCE-4AFA-9A13-6898B863DBF4}" destId="{4477690F-B594-42A4-92BD-74C9879B4791}" srcOrd="5" destOrd="0" presId="urn:microsoft.com/office/officeart/2005/8/layout/chevron1"/>
    <dgm:cxn modelId="{E7BBFF39-11E5-4060-9226-EB1BE6185AB5}" type="presParOf" srcId="{ED13EF61-8FCE-4AFA-9A13-6898B863DBF4}" destId="{DFECAA13-97AC-4431-B5B7-F96BF10B6D0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10C455-2032-4D61-9EA8-FA836FE898CD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C00A90D-92CD-45D0-BAB8-C03D5FD4F513}">
      <dgm:prSet phldrT="[Text]" phldr="1"/>
      <dgm:spPr/>
      <dgm:t>
        <a:bodyPr/>
        <a:lstStyle/>
        <a:p>
          <a:endParaRPr lang="de-DE" dirty="0"/>
        </a:p>
      </dgm:t>
    </dgm:pt>
    <dgm:pt modelId="{70F10A97-EACB-47CB-931D-C314A89539DD}" type="parTrans" cxnId="{C7E2507D-5B76-4E46-AD15-5D8E5B1E9BFE}">
      <dgm:prSet/>
      <dgm:spPr/>
      <dgm:t>
        <a:bodyPr/>
        <a:lstStyle/>
        <a:p>
          <a:endParaRPr lang="de-DE"/>
        </a:p>
      </dgm:t>
    </dgm:pt>
    <dgm:pt modelId="{2AD3D594-FCBF-4F9D-81B2-AC99575578BD}" type="sibTrans" cxnId="{C7E2507D-5B76-4E46-AD15-5D8E5B1E9BFE}">
      <dgm:prSet/>
      <dgm:spPr/>
      <dgm:t>
        <a:bodyPr/>
        <a:lstStyle/>
        <a:p>
          <a:endParaRPr lang="de-DE"/>
        </a:p>
      </dgm:t>
    </dgm:pt>
    <dgm:pt modelId="{2B4D022A-279B-453A-92DD-F014094F9C69}">
      <dgm:prSet phldrT="[Text]" custT="1"/>
      <dgm:spPr/>
      <dgm:t>
        <a:bodyPr/>
        <a:lstStyle/>
        <a:p>
          <a:r>
            <a:rPr lang="de-DE" sz="2700" dirty="0" err="1"/>
            <a:t>Predictive</a:t>
          </a:r>
          <a:r>
            <a:rPr lang="de-DE" sz="2700" dirty="0"/>
            <a:t> Analysis</a:t>
          </a:r>
          <a:br>
            <a:rPr lang="de-DE" sz="2700" dirty="0"/>
          </a:br>
          <a:r>
            <a:rPr lang="de-DE" sz="1600" dirty="0"/>
            <a:t>E.g., </a:t>
          </a:r>
          <a:r>
            <a:rPr lang="de-DE" sz="1600" dirty="0" err="1"/>
            <a:t>predictive</a:t>
          </a:r>
          <a:r>
            <a:rPr lang="de-DE" sz="1600" dirty="0"/>
            <a:t> </a:t>
          </a:r>
          <a:r>
            <a:rPr lang="de-DE" sz="1600" dirty="0" err="1"/>
            <a:t>maintenance</a:t>
          </a:r>
          <a:r>
            <a:rPr lang="de-DE" sz="1600" dirty="0"/>
            <a:t>: </a:t>
          </a:r>
          <a:r>
            <a:rPr lang="de-DE" sz="1600" dirty="0" err="1"/>
            <a:t>Replace</a:t>
          </a:r>
          <a:r>
            <a:rPr lang="de-DE" sz="1600" dirty="0"/>
            <a:t> </a:t>
          </a:r>
          <a:r>
            <a:rPr lang="de-DE" sz="1600" dirty="0" err="1"/>
            <a:t>parts</a:t>
          </a:r>
          <a:r>
            <a:rPr lang="de-DE" sz="1600" dirty="0"/>
            <a:t> </a:t>
          </a:r>
          <a:r>
            <a:rPr lang="de-DE" sz="1600" i="1" dirty="0" err="1"/>
            <a:t>before</a:t>
          </a:r>
          <a:r>
            <a:rPr lang="de-DE" sz="1600" dirty="0"/>
            <a:t> </a:t>
          </a:r>
          <a:r>
            <a:rPr lang="de-DE" sz="1600" dirty="0" err="1"/>
            <a:t>they</a:t>
          </a:r>
          <a:r>
            <a:rPr lang="de-DE" sz="1600" dirty="0"/>
            <a:t> </a:t>
          </a:r>
          <a:r>
            <a:rPr lang="de-DE" sz="1600" dirty="0" err="1"/>
            <a:t>fail</a:t>
          </a:r>
          <a:endParaRPr lang="de-DE" sz="2700" dirty="0"/>
        </a:p>
      </dgm:t>
    </dgm:pt>
    <dgm:pt modelId="{87493FDE-26F4-4A01-B900-A4F00F7BE8F6}" type="parTrans" cxnId="{4FBA94C8-9F2A-499C-A165-A7EDCC0056E3}">
      <dgm:prSet/>
      <dgm:spPr/>
      <dgm:t>
        <a:bodyPr/>
        <a:lstStyle/>
        <a:p>
          <a:endParaRPr lang="de-DE"/>
        </a:p>
      </dgm:t>
    </dgm:pt>
    <dgm:pt modelId="{862ADAB6-1502-4EE2-9DF5-2A2E72E54AF8}" type="sibTrans" cxnId="{4FBA94C8-9F2A-499C-A165-A7EDCC0056E3}">
      <dgm:prSet/>
      <dgm:spPr/>
      <dgm:t>
        <a:bodyPr/>
        <a:lstStyle/>
        <a:p>
          <a:endParaRPr lang="de-DE"/>
        </a:p>
      </dgm:t>
    </dgm:pt>
    <dgm:pt modelId="{DEC70ABE-B622-4A67-96B1-36A845C7BCF8}">
      <dgm:prSet phldrT="[Text]" phldr="1"/>
      <dgm:spPr/>
      <dgm:t>
        <a:bodyPr/>
        <a:lstStyle/>
        <a:p>
          <a:endParaRPr lang="de-DE"/>
        </a:p>
      </dgm:t>
    </dgm:pt>
    <dgm:pt modelId="{B1560A27-B3A4-4776-981F-CCD3BB3FD71D}" type="parTrans" cxnId="{C8E90EF3-BCFB-4AFC-913A-94C9328E5414}">
      <dgm:prSet/>
      <dgm:spPr/>
      <dgm:t>
        <a:bodyPr/>
        <a:lstStyle/>
        <a:p>
          <a:endParaRPr lang="de-DE"/>
        </a:p>
      </dgm:t>
    </dgm:pt>
    <dgm:pt modelId="{015CDDF8-943C-4118-ACC8-D1F182687D4A}" type="sibTrans" cxnId="{C8E90EF3-BCFB-4AFC-913A-94C9328E5414}">
      <dgm:prSet/>
      <dgm:spPr/>
      <dgm:t>
        <a:bodyPr/>
        <a:lstStyle/>
        <a:p>
          <a:endParaRPr lang="de-DE"/>
        </a:p>
      </dgm:t>
    </dgm:pt>
    <dgm:pt modelId="{E2848A94-0F0F-4C86-AA57-24D27A7AF66A}">
      <dgm:prSet phldrT="[Text]" custT="1"/>
      <dgm:spPr/>
      <dgm:t>
        <a:bodyPr/>
        <a:lstStyle/>
        <a:p>
          <a:r>
            <a:rPr lang="de-DE" sz="2700" dirty="0"/>
            <a:t>Real-time CEP</a:t>
          </a:r>
        </a:p>
        <a:p>
          <a:r>
            <a:rPr lang="de-DE" sz="1600" dirty="0"/>
            <a:t>E.g., </a:t>
          </a:r>
          <a:r>
            <a:rPr lang="de-DE" sz="1600" dirty="0" err="1"/>
            <a:t>act</a:t>
          </a:r>
          <a:r>
            <a:rPr lang="de-DE" sz="1600" dirty="0"/>
            <a:t> on </a:t>
          </a:r>
          <a:r>
            <a:rPr lang="de-DE" sz="1600" dirty="0" err="1"/>
            <a:t>failures</a:t>
          </a:r>
          <a:r>
            <a:rPr lang="de-DE" sz="1600" dirty="0"/>
            <a:t> in </a:t>
          </a:r>
          <a:r>
            <a:rPr lang="de-DE" sz="1600" dirty="0" err="1"/>
            <a:t>the</a:t>
          </a:r>
          <a:r>
            <a:rPr lang="de-DE" sz="1600" dirty="0"/>
            <a:t> smart </a:t>
          </a:r>
          <a:r>
            <a:rPr lang="de-DE" sz="1600" dirty="0" err="1"/>
            <a:t>factory</a:t>
          </a:r>
          <a:endParaRPr lang="de-DE" sz="1600" dirty="0"/>
        </a:p>
      </dgm:t>
    </dgm:pt>
    <dgm:pt modelId="{C9231C33-CD52-456E-B5CE-6956EEA09440}" type="parTrans" cxnId="{4C12DE6C-B3FE-431C-9BCB-90CF3E4E1558}">
      <dgm:prSet/>
      <dgm:spPr/>
      <dgm:t>
        <a:bodyPr/>
        <a:lstStyle/>
        <a:p>
          <a:endParaRPr lang="de-DE"/>
        </a:p>
      </dgm:t>
    </dgm:pt>
    <dgm:pt modelId="{F6A0908C-91D8-4E1E-BE3E-AF2AF388057B}" type="sibTrans" cxnId="{4C12DE6C-B3FE-431C-9BCB-90CF3E4E1558}">
      <dgm:prSet/>
      <dgm:spPr/>
      <dgm:t>
        <a:bodyPr/>
        <a:lstStyle/>
        <a:p>
          <a:endParaRPr lang="de-DE"/>
        </a:p>
      </dgm:t>
    </dgm:pt>
    <dgm:pt modelId="{14CFBCF9-18C1-4BFD-80C4-BC0111F5FE6D}">
      <dgm:prSet phldrT="[Text]" phldr="1"/>
      <dgm:spPr/>
      <dgm:t>
        <a:bodyPr/>
        <a:lstStyle/>
        <a:p>
          <a:endParaRPr lang="de-DE"/>
        </a:p>
      </dgm:t>
    </dgm:pt>
    <dgm:pt modelId="{B73D9887-D91B-4A46-B27F-82D1252BC4CE}" type="parTrans" cxnId="{A79E37BF-768D-4D01-8C6C-0DF968ECD694}">
      <dgm:prSet/>
      <dgm:spPr/>
      <dgm:t>
        <a:bodyPr/>
        <a:lstStyle/>
        <a:p>
          <a:endParaRPr lang="de-DE"/>
        </a:p>
      </dgm:t>
    </dgm:pt>
    <dgm:pt modelId="{73CDC71E-3ACE-43AB-BCCC-80EA38D46797}" type="sibTrans" cxnId="{A79E37BF-768D-4D01-8C6C-0DF968ECD694}">
      <dgm:prSet/>
      <dgm:spPr/>
      <dgm:t>
        <a:bodyPr/>
        <a:lstStyle/>
        <a:p>
          <a:endParaRPr lang="de-DE"/>
        </a:p>
      </dgm:t>
    </dgm:pt>
    <dgm:pt modelId="{1DD4C932-3673-4A9F-B3C7-173750163026}">
      <dgm:prSet phldrT="[Text]" custT="1"/>
      <dgm:spPr/>
      <dgm:t>
        <a:bodyPr/>
        <a:lstStyle/>
        <a:p>
          <a:r>
            <a:rPr lang="de-DE" sz="2700" dirty="0"/>
            <a:t>Event Reporting</a:t>
          </a:r>
        </a:p>
        <a:p>
          <a:r>
            <a:rPr lang="de-DE" sz="1600" dirty="0"/>
            <a:t>E.g., </a:t>
          </a:r>
          <a:r>
            <a:rPr lang="de-DE" sz="1600" dirty="0" err="1"/>
            <a:t>report</a:t>
          </a:r>
          <a:r>
            <a:rPr lang="de-DE" sz="1600" dirty="0"/>
            <a:t> on all </a:t>
          </a:r>
          <a:r>
            <a:rPr lang="de-DE" sz="1600" dirty="0" err="1"/>
            <a:t>operations</a:t>
          </a:r>
          <a:r>
            <a:rPr lang="de-DE" sz="1600" dirty="0"/>
            <a:t> in </a:t>
          </a:r>
          <a:r>
            <a:rPr lang="de-DE" sz="1600" dirty="0" err="1"/>
            <a:t>the</a:t>
          </a:r>
          <a:r>
            <a:rPr lang="de-DE" sz="1600" dirty="0"/>
            <a:t> smart </a:t>
          </a:r>
          <a:r>
            <a:rPr lang="de-DE" sz="1600" dirty="0" err="1"/>
            <a:t>factory</a:t>
          </a:r>
          <a:endParaRPr lang="de-DE" sz="1600" dirty="0"/>
        </a:p>
      </dgm:t>
    </dgm:pt>
    <dgm:pt modelId="{1C0F73DE-B2E7-4E1E-A747-47DC290570A3}" type="parTrans" cxnId="{A1BC5E40-9873-4BBE-81E1-26C79926467E}">
      <dgm:prSet/>
      <dgm:spPr/>
      <dgm:t>
        <a:bodyPr/>
        <a:lstStyle/>
        <a:p>
          <a:endParaRPr lang="de-DE"/>
        </a:p>
      </dgm:t>
    </dgm:pt>
    <dgm:pt modelId="{2107290C-4EAB-4ADC-9FFD-DC58D8DB2650}" type="sibTrans" cxnId="{A1BC5E40-9873-4BBE-81E1-26C79926467E}">
      <dgm:prSet/>
      <dgm:spPr/>
      <dgm:t>
        <a:bodyPr/>
        <a:lstStyle/>
        <a:p>
          <a:endParaRPr lang="de-DE"/>
        </a:p>
      </dgm:t>
    </dgm:pt>
    <dgm:pt modelId="{6CDE3E7A-C29A-4B51-BB54-E64BE94B8854}" type="pres">
      <dgm:prSet presAssocID="{F110C455-2032-4D61-9EA8-FA836FE898CD}" presName="Name0" presStyleCnt="0">
        <dgm:presLayoutVars>
          <dgm:dir/>
          <dgm:animLvl val="lvl"/>
          <dgm:resizeHandles val="exact"/>
        </dgm:presLayoutVars>
      </dgm:prSet>
      <dgm:spPr/>
    </dgm:pt>
    <dgm:pt modelId="{AA552775-6DFA-497F-8197-0956AEF5E0C2}" type="pres">
      <dgm:prSet presAssocID="{CC00A90D-92CD-45D0-BAB8-C03D5FD4F513}" presName="compositeNode" presStyleCnt="0">
        <dgm:presLayoutVars>
          <dgm:bulletEnabled val="1"/>
        </dgm:presLayoutVars>
      </dgm:prSet>
      <dgm:spPr/>
    </dgm:pt>
    <dgm:pt modelId="{8FE46528-E962-406B-B3DD-4B684B6BEC96}" type="pres">
      <dgm:prSet presAssocID="{CC00A90D-92CD-45D0-BAB8-C03D5FD4F513}" presName="bgRect" presStyleLbl="node1" presStyleIdx="0" presStyleCnt="3"/>
      <dgm:spPr/>
    </dgm:pt>
    <dgm:pt modelId="{FAF95009-9D85-4AD1-AE46-4A3F07E5EB84}" type="pres">
      <dgm:prSet presAssocID="{CC00A90D-92CD-45D0-BAB8-C03D5FD4F513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3B98FAD1-07C8-44F8-A62B-D83E59461699}" type="pres">
      <dgm:prSet presAssocID="{CC00A90D-92CD-45D0-BAB8-C03D5FD4F513}" presName="childNode" presStyleLbl="node1" presStyleIdx="0" presStyleCnt="3">
        <dgm:presLayoutVars>
          <dgm:bulletEnabled val="1"/>
        </dgm:presLayoutVars>
      </dgm:prSet>
      <dgm:spPr/>
    </dgm:pt>
    <dgm:pt modelId="{A48625C4-C8D5-4A97-9D46-DE1A26F06E15}" type="pres">
      <dgm:prSet presAssocID="{2AD3D594-FCBF-4F9D-81B2-AC99575578BD}" presName="hSp" presStyleCnt="0"/>
      <dgm:spPr/>
    </dgm:pt>
    <dgm:pt modelId="{59093FB8-AD94-4597-95BD-7C207C042A70}" type="pres">
      <dgm:prSet presAssocID="{2AD3D594-FCBF-4F9D-81B2-AC99575578BD}" presName="vProcSp" presStyleCnt="0"/>
      <dgm:spPr/>
    </dgm:pt>
    <dgm:pt modelId="{62A2C596-68D0-42C2-8E9C-E3A3C47753A0}" type="pres">
      <dgm:prSet presAssocID="{2AD3D594-FCBF-4F9D-81B2-AC99575578BD}" presName="vSp1" presStyleCnt="0"/>
      <dgm:spPr/>
    </dgm:pt>
    <dgm:pt modelId="{89F21E41-5F64-48C7-97E8-30185B80668A}" type="pres">
      <dgm:prSet presAssocID="{2AD3D594-FCBF-4F9D-81B2-AC99575578BD}" presName="simulatedConn" presStyleLbl="solidFgAcc1" presStyleIdx="0" presStyleCnt="2"/>
      <dgm:spPr/>
    </dgm:pt>
    <dgm:pt modelId="{A0FE34EC-53C3-49D9-9B7A-C5CE48463AFD}" type="pres">
      <dgm:prSet presAssocID="{2AD3D594-FCBF-4F9D-81B2-AC99575578BD}" presName="vSp2" presStyleCnt="0"/>
      <dgm:spPr/>
    </dgm:pt>
    <dgm:pt modelId="{3092F836-E809-4CD2-B0C6-3A69F8CF372E}" type="pres">
      <dgm:prSet presAssocID="{2AD3D594-FCBF-4F9D-81B2-AC99575578BD}" presName="sibTrans" presStyleCnt="0"/>
      <dgm:spPr/>
    </dgm:pt>
    <dgm:pt modelId="{B83C12D4-9695-4C2E-A05E-09550B9DA906}" type="pres">
      <dgm:prSet presAssocID="{DEC70ABE-B622-4A67-96B1-36A845C7BCF8}" presName="compositeNode" presStyleCnt="0">
        <dgm:presLayoutVars>
          <dgm:bulletEnabled val="1"/>
        </dgm:presLayoutVars>
      </dgm:prSet>
      <dgm:spPr/>
    </dgm:pt>
    <dgm:pt modelId="{EE6E1B53-BC61-4F7B-8FA6-B8064A2F85A5}" type="pres">
      <dgm:prSet presAssocID="{DEC70ABE-B622-4A67-96B1-36A845C7BCF8}" presName="bgRect" presStyleLbl="node1" presStyleIdx="1" presStyleCnt="3"/>
      <dgm:spPr/>
    </dgm:pt>
    <dgm:pt modelId="{41C120B9-D50D-48D5-8726-64EC785D5C11}" type="pres">
      <dgm:prSet presAssocID="{DEC70ABE-B622-4A67-96B1-36A845C7BCF8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CDE40AED-EA2E-467E-AA11-B42520D399E6}" type="pres">
      <dgm:prSet presAssocID="{DEC70ABE-B622-4A67-96B1-36A845C7BCF8}" presName="childNode" presStyleLbl="node1" presStyleIdx="1" presStyleCnt="3">
        <dgm:presLayoutVars>
          <dgm:bulletEnabled val="1"/>
        </dgm:presLayoutVars>
      </dgm:prSet>
      <dgm:spPr/>
    </dgm:pt>
    <dgm:pt modelId="{D3BC05A0-5405-455E-8851-32138CEA8C73}" type="pres">
      <dgm:prSet presAssocID="{015CDDF8-943C-4118-ACC8-D1F182687D4A}" presName="hSp" presStyleCnt="0"/>
      <dgm:spPr/>
    </dgm:pt>
    <dgm:pt modelId="{A235ECF5-9D03-4F3B-8855-E2DF599A81C5}" type="pres">
      <dgm:prSet presAssocID="{015CDDF8-943C-4118-ACC8-D1F182687D4A}" presName="vProcSp" presStyleCnt="0"/>
      <dgm:spPr/>
    </dgm:pt>
    <dgm:pt modelId="{0750E931-80CA-473A-9812-AA61935ACBFB}" type="pres">
      <dgm:prSet presAssocID="{015CDDF8-943C-4118-ACC8-D1F182687D4A}" presName="vSp1" presStyleCnt="0"/>
      <dgm:spPr/>
    </dgm:pt>
    <dgm:pt modelId="{3970900C-16CC-4267-993B-4CC30A009F56}" type="pres">
      <dgm:prSet presAssocID="{015CDDF8-943C-4118-ACC8-D1F182687D4A}" presName="simulatedConn" presStyleLbl="solidFgAcc1" presStyleIdx="1" presStyleCnt="2"/>
      <dgm:spPr/>
    </dgm:pt>
    <dgm:pt modelId="{74F05A82-D92E-477E-82BB-2E1B835A8C65}" type="pres">
      <dgm:prSet presAssocID="{015CDDF8-943C-4118-ACC8-D1F182687D4A}" presName="vSp2" presStyleCnt="0"/>
      <dgm:spPr/>
    </dgm:pt>
    <dgm:pt modelId="{967F0C6C-1B2D-4CCD-B283-518BBE060329}" type="pres">
      <dgm:prSet presAssocID="{015CDDF8-943C-4118-ACC8-D1F182687D4A}" presName="sibTrans" presStyleCnt="0"/>
      <dgm:spPr/>
    </dgm:pt>
    <dgm:pt modelId="{2EB0448B-0599-4A83-B689-FA9479EE7D32}" type="pres">
      <dgm:prSet presAssocID="{14CFBCF9-18C1-4BFD-80C4-BC0111F5FE6D}" presName="compositeNode" presStyleCnt="0">
        <dgm:presLayoutVars>
          <dgm:bulletEnabled val="1"/>
        </dgm:presLayoutVars>
      </dgm:prSet>
      <dgm:spPr/>
    </dgm:pt>
    <dgm:pt modelId="{EFC825CC-5F99-4D7D-956B-C14AED22408B}" type="pres">
      <dgm:prSet presAssocID="{14CFBCF9-18C1-4BFD-80C4-BC0111F5FE6D}" presName="bgRect" presStyleLbl="node1" presStyleIdx="2" presStyleCnt="3"/>
      <dgm:spPr/>
    </dgm:pt>
    <dgm:pt modelId="{7BAC8D79-AF1F-4DCA-8436-40F6DF4D78E1}" type="pres">
      <dgm:prSet presAssocID="{14CFBCF9-18C1-4BFD-80C4-BC0111F5FE6D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3AC7C306-0C34-463E-8B96-B2BC62C7A1E9}" type="pres">
      <dgm:prSet presAssocID="{14CFBCF9-18C1-4BFD-80C4-BC0111F5FE6D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635E1107-E950-4932-8D92-F33B24497BE5}" type="presOf" srcId="{DEC70ABE-B622-4A67-96B1-36A845C7BCF8}" destId="{EE6E1B53-BC61-4F7B-8FA6-B8064A2F85A5}" srcOrd="0" destOrd="0" presId="urn:microsoft.com/office/officeart/2005/8/layout/hProcess7"/>
    <dgm:cxn modelId="{284F830A-A43C-418F-BA46-35CE40401FF5}" type="presOf" srcId="{CC00A90D-92CD-45D0-BAB8-C03D5FD4F513}" destId="{8FE46528-E962-406B-B3DD-4B684B6BEC96}" srcOrd="0" destOrd="0" presId="urn:microsoft.com/office/officeart/2005/8/layout/hProcess7"/>
    <dgm:cxn modelId="{6B198E27-A9D8-4311-ACA8-8E2A7F456F8F}" type="presOf" srcId="{DEC70ABE-B622-4A67-96B1-36A845C7BCF8}" destId="{41C120B9-D50D-48D5-8726-64EC785D5C11}" srcOrd="1" destOrd="0" presId="urn:microsoft.com/office/officeart/2005/8/layout/hProcess7"/>
    <dgm:cxn modelId="{2DCC0B2B-6DF5-4C43-9F8D-F5C698604A06}" type="presOf" srcId="{2B4D022A-279B-453A-92DD-F014094F9C69}" destId="{3B98FAD1-07C8-44F8-A62B-D83E59461699}" srcOrd="0" destOrd="0" presId="urn:microsoft.com/office/officeart/2005/8/layout/hProcess7"/>
    <dgm:cxn modelId="{A1BC5E40-9873-4BBE-81E1-26C79926467E}" srcId="{14CFBCF9-18C1-4BFD-80C4-BC0111F5FE6D}" destId="{1DD4C932-3673-4A9F-B3C7-173750163026}" srcOrd="0" destOrd="0" parTransId="{1C0F73DE-B2E7-4E1E-A747-47DC290570A3}" sibTransId="{2107290C-4EAB-4ADC-9FFD-DC58D8DB2650}"/>
    <dgm:cxn modelId="{0BD5DC44-28B7-4CDC-8C7C-02A8BD72E8BC}" type="presOf" srcId="{14CFBCF9-18C1-4BFD-80C4-BC0111F5FE6D}" destId="{EFC825CC-5F99-4D7D-956B-C14AED22408B}" srcOrd="0" destOrd="0" presId="urn:microsoft.com/office/officeart/2005/8/layout/hProcess7"/>
    <dgm:cxn modelId="{9F442449-E23E-4EEF-8605-9D9E2AB1AE53}" type="presOf" srcId="{14CFBCF9-18C1-4BFD-80C4-BC0111F5FE6D}" destId="{7BAC8D79-AF1F-4DCA-8436-40F6DF4D78E1}" srcOrd="1" destOrd="0" presId="urn:microsoft.com/office/officeart/2005/8/layout/hProcess7"/>
    <dgm:cxn modelId="{4C12DE6C-B3FE-431C-9BCB-90CF3E4E1558}" srcId="{DEC70ABE-B622-4A67-96B1-36A845C7BCF8}" destId="{E2848A94-0F0F-4C86-AA57-24D27A7AF66A}" srcOrd="0" destOrd="0" parTransId="{C9231C33-CD52-456E-B5CE-6956EEA09440}" sibTransId="{F6A0908C-91D8-4E1E-BE3E-AF2AF388057B}"/>
    <dgm:cxn modelId="{33718C79-7603-4EDE-A8CD-E0121935C7F6}" type="presOf" srcId="{F110C455-2032-4D61-9EA8-FA836FE898CD}" destId="{6CDE3E7A-C29A-4B51-BB54-E64BE94B8854}" srcOrd="0" destOrd="0" presId="urn:microsoft.com/office/officeart/2005/8/layout/hProcess7"/>
    <dgm:cxn modelId="{C7E2507D-5B76-4E46-AD15-5D8E5B1E9BFE}" srcId="{F110C455-2032-4D61-9EA8-FA836FE898CD}" destId="{CC00A90D-92CD-45D0-BAB8-C03D5FD4F513}" srcOrd="0" destOrd="0" parTransId="{70F10A97-EACB-47CB-931D-C314A89539DD}" sibTransId="{2AD3D594-FCBF-4F9D-81B2-AC99575578BD}"/>
    <dgm:cxn modelId="{9E665A80-42F4-4F3B-A8B0-5DF2FE6931A0}" type="presOf" srcId="{CC00A90D-92CD-45D0-BAB8-C03D5FD4F513}" destId="{FAF95009-9D85-4AD1-AE46-4A3F07E5EB84}" srcOrd="1" destOrd="0" presId="urn:microsoft.com/office/officeart/2005/8/layout/hProcess7"/>
    <dgm:cxn modelId="{8177178E-FE99-456E-8715-BA95981FA002}" type="presOf" srcId="{E2848A94-0F0F-4C86-AA57-24D27A7AF66A}" destId="{CDE40AED-EA2E-467E-AA11-B42520D399E6}" srcOrd="0" destOrd="0" presId="urn:microsoft.com/office/officeart/2005/8/layout/hProcess7"/>
    <dgm:cxn modelId="{A79E37BF-768D-4D01-8C6C-0DF968ECD694}" srcId="{F110C455-2032-4D61-9EA8-FA836FE898CD}" destId="{14CFBCF9-18C1-4BFD-80C4-BC0111F5FE6D}" srcOrd="2" destOrd="0" parTransId="{B73D9887-D91B-4A46-B27F-82D1252BC4CE}" sibTransId="{73CDC71E-3ACE-43AB-BCCC-80EA38D46797}"/>
    <dgm:cxn modelId="{4FBA94C8-9F2A-499C-A165-A7EDCC0056E3}" srcId="{CC00A90D-92CD-45D0-BAB8-C03D5FD4F513}" destId="{2B4D022A-279B-453A-92DD-F014094F9C69}" srcOrd="0" destOrd="0" parTransId="{87493FDE-26F4-4A01-B900-A4F00F7BE8F6}" sibTransId="{862ADAB6-1502-4EE2-9DF5-2A2E72E54AF8}"/>
    <dgm:cxn modelId="{17EA9FDF-EF68-4F58-A80C-C1264A28EFF5}" type="presOf" srcId="{1DD4C932-3673-4A9F-B3C7-173750163026}" destId="{3AC7C306-0C34-463E-8B96-B2BC62C7A1E9}" srcOrd="0" destOrd="0" presId="urn:microsoft.com/office/officeart/2005/8/layout/hProcess7"/>
    <dgm:cxn modelId="{C8E90EF3-BCFB-4AFC-913A-94C9328E5414}" srcId="{F110C455-2032-4D61-9EA8-FA836FE898CD}" destId="{DEC70ABE-B622-4A67-96B1-36A845C7BCF8}" srcOrd="1" destOrd="0" parTransId="{B1560A27-B3A4-4776-981F-CCD3BB3FD71D}" sibTransId="{015CDDF8-943C-4118-ACC8-D1F182687D4A}"/>
    <dgm:cxn modelId="{CCE21FE1-162E-4FE3-9CBE-964B862388E9}" type="presParOf" srcId="{6CDE3E7A-C29A-4B51-BB54-E64BE94B8854}" destId="{AA552775-6DFA-497F-8197-0956AEF5E0C2}" srcOrd="0" destOrd="0" presId="urn:microsoft.com/office/officeart/2005/8/layout/hProcess7"/>
    <dgm:cxn modelId="{98C444A0-A6CB-4F00-BBC6-F6189B05BEF0}" type="presParOf" srcId="{AA552775-6DFA-497F-8197-0956AEF5E0C2}" destId="{8FE46528-E962-406B-B3DD-4B684B6BEC96}" srcOrd="0" destOrd="0" presId="urn:microsoft.com/office/officeart/2005/8/layout/hProcess7"/>
    <dgm:cxn modelId="{8B96806D-6F41-4A1A-9C18-2F0276CABBE7}" type="presParOf" srcId="{AA552775-6DFA-497F-8197-0956AEF5E0C2}" destId="{FAF95009-9D85-4AD1-AE46-4A3F07E5EB84}" srcOrd="1" destOrd="0" presId="urn:microsoft.com/office/officeart/2005/8/layout/hProcess7"/>
    <dgm:cxn modelId="{9A82DB18-FB59-422F-B350-9F5FAF56E1B5}" type="presParOf" srcId="{AA552775-6DFA-497F-8197-0956AEF5E0C2}" destId="{3B98FAD1-07C8-44F8-A62B-D83E59461699}" srcOrd="2" destOrd="0" presId="urn:microsoft.com/office/officeart/2005/8/layout/hProcess7"/>
    <dgm:cxn modelId="{EB837211-BF2F-45C1-A1D1-D5F5FFD0A6A0}" type="presParOf" srcId="{6CDE3E7A-C29A-4B51-BB54-E64BE94B8854}" destId="{A48625C4-C8D5-4A97-9D46-DE1A26F06E15}" srcOrd="1" destOrd="0" presId="urn:microsoft.com/office/officeart/2005/8/layout/hProcess7"/>
    <dgm:cxn modelId="{F50A533F-2EEC-4316-A750-005DB977B59F}" type="presParOf" srcId="{6CDE3E7A-C29A-4B51-BB54-E64BE94B8854}" destId="{59093FB8-AD94-4597-95BD-7C207C042A70}" srcOrd="2" destOrd="0" presId="urn:microsoft.com/office/officeart/2005/8/layout/hProcess7"/>
    <dgm:cxn modelId="{6204E990-1455-4F0D-B96A-3403C120D2BE}" type="presParOf" srcId="{59093FB8-AD94-4597-95BD-7C207C042A70}" destId="{62A2C596-68D0-42C2-8E9C-E3A3C47753A0}" srcOrd="0" destOrd="0" presId="urn:microsoft.com/office/officeart/2005/8/layout/hProcess7"/>
    <dgm:cxn modelId="{20A22788-1AEC-4670-A97C-B38CC2D86B7D}" type="presParOf" srcId="{59093FB8-AD94-4597-95BD-7C207C042A70}" destId="{89F21E41-5F64-48C7-97E8-30185B80668A}" srcOrd="1" destOrd="0" presId="urn:microsoft.com/office/officeart/2005/8/layout/hProcess7"/>
    <dgm:cxn modelId="{D1303FA7-9F75-4140-B667-A7E79D21CDA3}" type="presParOf" srcId="{59093FB8-AD94-4597-95BD-7C207C042A70}" destId="{A0FE34EC-53C3-49D9-9B7A-C5CE48463AFD}" srcOrd="2" destOrd="0" presId="urn:microsoft.com/office/officeart/2005/8/layout/hProcess7"/>
    <dgm:cxn modelId="{3A344FCE-EF1E-491F-8B40-A48DA9372CE9}" type="presParOf" srcId="{6CDE3E7A-C29A-4B51-BB54-E64BE94B8854}" destId="{3092F836-E809-4CD2-B0C6-3A69F8CF372E}" srcOrd="3" destOrd="0" presId="urn:microsoft.com/office/officeart/2005/8/layout/hProcess7"/>
    <dgm:cxn modelId="{23F15422-393B-460F-AF54-891B3D958C25}" type="presParOf" srcId="{6CDE3E7A-C29A-4B51-BB54-E64BE94B8854}" destId="{B83C12D4-9695-4C2E-A05E-09550B9DA906}" srcOrd="4" destOrd="0" presId="urn:microsoft.com/office/officeart/2005/8/layout/hProcess7"/>
    <dgm:cxn modelId="{3EFE4B1A-464C-44EF-B56F-025EE9AF1D25}" type="presParOf" srcId="{B83C12D4-9695-4C2E-A05E-09550B9DA906}" destId="{EE6E1B53-BC61-4F7B-8FA6-B8064A2F85A5}" srcOrd="0" destOrd="0" presId="urn:microsoft.com/office/officeart/2005/8/layout/hProcess7"/>
    <dgm:cxn modelId="{CCA00D7E-7578-47C8-9242-6024E7E5B766}" type="presParOf" srcId="{B83C12D4-9695-4C2E-A05E-09550B9DA906}" destId="{41C120B9-D50D-48D5-8726-64EC785D5C11}" srcOrd="1" destOrd="0" presId="urn:microsoft.com/office/officeart/2005/8/layout/hProcess7"/>
    <dgm:cxn modelId="{55C18601-D5DA-48A4-858E-FD8E5E337AEB}" type="presParOf" srcId="{B83C12D4-9695-4C2E-A05E-09550B9DA906}" destId="{CDE40AED-EA2E-467E-AA11-B42520D399E6}" srcOrd="2" destOrd="0" presId="urn:microsoft.com/office/officeart/2005/8/layout/hProcess7"/>
    <dgm:cxn modelId="{FF587B72-A08D-4D84-8C76-D8CCB3106469}" type="presParOf" srcId="{6CDE3E7A-C29A-4B51-BB54-E64BE94B8854}" destId="{D3BC05A0-5405-455E-8851-32138CEA8C73}" srcOrd="5" destOrd="0" presId="urn:microsoft.com/office/officeart/2005/8/layout/hProcess7"/>
    <dgm:cxn modelId="{1A77F6B5-D4DE-4565-997C-1FE7B21BCB8A}" type="presParOf" srcId="{6CDE3E7A-C29A-4B51-BB54-E64BE94B8854}" destId="{A235ECF5-9D03-4F3B-8855-E2DF599A81C5}" srcOrd="6" destOrd="0" presId="urn:microsoft.com/office/officeart/2005/8/layout/hProcess7"/>
    <dgm:cxn modelId="{469446D8-2275-4A31-AB40-A3A592DBAC11}" type="presParOf" srcId="{A235ECF5-9D03-4F3B-8855-E2DF599A81C5}" destId="{0750E931-80CA-473A-9812-AA61935ACBFB}" srcOrd="0" destOrd="0" presId="urn:microsoft.com/office/officeart/2005/8/layout/hProcess7"/>
    <dgm:cxn modelId="{884A0514-B6B8-4644-A8CC-A927B3B9259D}" type="presParOf" srcId="{A235ECF5-9D03-4F3B-8855-E2DF599A81C5}" destId="{3970900C-16CC-4267-993B-4CC30A009F56}" srcOrd="1" destOrd="0" presId="urn:microsoft.com/office/officeart/2005/8/layout/hProcess7"/>
    <dgm:cxn modelId="{3A2C6E6D-BF26-41A5-84D1-732139CD31F8}" type="presParOf" srcId="{A235ECF5-9D03-4F3B-8855-E2DF599A81C5}" destId="{74F05A82-D92E-477E-82BB-2E1B835A8C65}" srcOrd="2" destOrd="0" presId="urn:microsoft.com/office/officeart/2005/8/layout/hProcess7"/>
    <dgm:cxn modelId="{EC5FE743-D0B3-405F-9A70-665078758A4B}" type="presParOf" srcId="{6CDE3E7A-C29A-4B51-BB54-E64BE94B8854}" destId="{967F0C6C-1B2D-4CCD-B283-518BBE060329}" srcOrd="7" destOrd="0" presId="urn:microsoft.com/office/officeart/2005/8/layout/hProcess7"/>
    <dgm:cxn modelId="{84D5CAE2-9021-450C-BC7D-B5678436976A}" type="presParOf" srcId="{6CDE3E7A-C29A-4B51-BB54-E64BE94B8854}" destId="{2EB0448B-0599-4A83-B689-FA9479EE7D32}" srcOrd="8" destOrd="0" presId="urn:microsoft.com/office/officeart/2005/8/layout/hProcess7"/>
    <dgm:cxn modelId="{FA36F7B9-19A5-49E3-9C90-CB160E179D67}" type="presParOf" srcId="{2EB0448B-0599-4A83-B689-FA9479EE7D32}" destId="{EFC825CC-5F99-4D7D-956B-C14AED22408B}" srcOrd="0" destOrd="0" presId="urn:microsoft.com/office/officeart/2005/8/layout/hProcess7"/>
    <dgm:cxn modelId="{6B5319D4-E2C8-47F7-B158-C96707E80920}" type="presParOf" srcId="{2EB0448B-0599-4A83-B689-FA9479EE7D32}" destId="{7BAC8D79-AF1F-4DCA-8436-40F6DF4D78E1}" srcOrd="1" destOrd="0" presId="urn:microsoft.com/office/officeart/2005/8/layout/hProcess7"/>
    <dgm:cxn modelId="{2232CECA-104C-4B71-833C-A24906324334}" type="presParOf" srcId="{2EB0448B-0599-4A83-B689-FA9479EE7D32}" destId="{3AC7C306-0C34-463E-8B96-B2BC62C7A1E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F553D-11EE-48C9-837F-C9FBD9BDF6BF}">
      <dsp:nvSpPr>
        <dsp:cNvPr id="0" name=""/>
        <dsp:cNvSpPr/>
      </dsp:nvSpPr>
      <dsp:spPr>
        <a:xfrm>
          <a:off x="2827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relevant </a:t>
          </a:r>
          <a:r>
            <a:rPr lang="de-DE" sz="1400" kern="1200" dirty="0" err="1"/>
            <a:t>services</a:t>
          </a:r>
          <a:endParaRPr lang="de-DE" sz="1400" kern="1200" dirty="0"/>
        </a:p>
      </dsp:txBody>
      <dsp:txXfrm>
        <a:off x="332035" y="1702792"/>
        <a:ext cx="987624" cy="658415"/>
      </dsp:txXfrm>
    </dsp:sp>
    <dsp:sp modelId="{DBF34931-1E68-48C6-82EB-847900A0CA77}">
      <dsp:nvSpPr>
        <dsp:cNvPr id="0" name=""/>
        <dsp:cNvSpPr/>
      </dsp:nvSpPr>
      <dsp:spPr>
        <a:xfrm>
          <a:off x="1484262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Identify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 </a:t>
          </a:r>
          <a:r>
            <a:rPr lang="de-DE" sz="1400" kern="1200" dirty="0" err="1"/>
            <a:t>candidates</a:t>
          </a:r>
          <a:endParaRPr lang="de-DE" sz="1400" kern="1200" dirty="0"/>
        </a:p>
      </dsp:txBody>
      <dsp:txXfrm>
        <a:off x="1813470" y="1702792"/>
        <a:ext cx="987624" cy="658415"/>
      </dsp:txXfrm>
    </dsp:sp>
    <dsp:sp modelId="{5DC7BDD3-EDF9-463A-80B9-6C53AF2E2D71}">
      <dsp:nvSpPr>
        <dsp:cNvPr id="0" name=""/>
        <dsp:cNvSpPr/>
      </dsp:nvSpPr>
      <dsp:spPr>
        <a:xfrm>
          <a:off x="2965698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Select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3294906" y="1702792"/>
        <a:ext cx="987624" cy="658415"/>
      </dsp:txXfrm>
    </dsp:sp>
    <dsp:sp modelId="{DF5EDC74-21A1-462E-A467-1F00E377C362}">
      <dsp:nvSpPr>
        <dsp:cNvPr id="0" name=""/>
        <dsp:cNvSpPr/>
      </dsp:nvSpPr>
      <dsp:spPr>
        <a:xfrm>
          <a:off x="4447133" y="1702792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Integrate</a:t>
          </a:r>
          <a:r>
            <a:rPr lang="de-DE" sz="1400" kern="1200" dirty="0"/>
            <a:t> </a:t>
          </a:r>
          <a:r>
            <a:rPr lang="de-DE" sz="1400" kern="1200" dirty="0" err="1"/>
            <a:t>product</a:t>
          </a:r>
          <a:r>
            <a:rPr lang="de-DE" sz="1400" kern="1200" dirty="0"/>
            <a:t>(s)</a:t>
          </a:r>
        </a:p>
      </dsp:txBody>
      <dsp:txXfrm>
        <a:off x="4776341" y="1702792"/>
        <a:ext cx="987624" cy="65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B3A7-AE67-4007-BF82-A243B7C98A0F}">
      <dsp:nvSpPr>
        <dsp:cNvPr id="0" name=""/>
        <dsp:cNvSpPr/>
      </dsp:nvSpPr>
      <dsp:spPr>
        <a:xfrm>
          <a:off x="2976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use</a:t>
          </a:r>
          <a:r>
            <a:rPr lang="de-DE" sz="800" i="0" kern="1200" dirty="0"/>
            <a:t> </a:t>
          </a:r>
          <a:r>
            <a:rPr lang="de-DE" sz="800" i="0" kern="1200" dirty="0" err="1"/>
            <a:t>case</a:t>
          </a:r>
          <a:endParaRPr lang="de-DE" sz="800" i="0" kern="1200" dirty="0"/>
        </a:p>
      </dsp:txBody>
      <dsp:txXfrm>
        <a:off x="224432" y="1810543"/>
        <a:ext cx="664369" cy="442912"/>
      </dsp:txXfrm>
    </dsp:sp>
    <dsp:sp modelId="{E10DFBDD-E746-4FB0-8B8E-12137ECC4BF8}">
      <dsp:nvSpPr>
        <dsp:cNvPr id="0" name=""/>
        <dsp:cNvSpPr/>
      </dsp:nvSpPr>
      <dsp:spPr>
        <a:xfrm>
          <a:off x="99952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Identify</a:t>
          </a:r>
          <a:r>
            <a:rPr lang="de-DE" sz="800" i="0" kern="1200" dirty="0"/>
            <a:t> ML </a:t>
          </a:r>
          <a:r>
            <a:rPr lang="de-DE" sz="800" i="0" kern="1200" dirty="0" err="1"/>
            <a:t>tasks</a:t>
          </a:r>
          <a:endParaRPr lang="de-DE" sz="800" i="0" kern="1200" dirty="0"/>
        </a:p>
      </dsp:txBody>
      <dsp:txXfrm>
        <a:off x="1220985" y="1810543"/>
        <a:ext cx="664369" cy="442912"/>
      </dsp:txXfrm>
    </dsp:sp>
    <dsp:sp modelId="{56F8255C-9919-4990-BCA6-C4344D78CFA7}">
      <dsp:nvSpPr>
        <dsp:cNvPr id="0" name=""/>
        <dsp:cNvSpPr/>
      </dsp:nvSpPr>
      <dsp:spPr>
        <a:xfrm>
          <a:off x="199608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Acquire</a:t>
          </a:r>
          <a:r>
            <a:rPr lang="de-DE" sz="800" i="0" kern="1200" dirty="0"/>
            <a:t> </a:t>
          </a:r>
          <a:r>
            <a:rPr lang="de-DE" sz="800" i="0" kern="1200" dirty="0" err="1"/>
            <a:t>data</a:t>
          </a:r>
          <a:r>
            <a:rPr lang="de-DE" sz="800" i="0" kern="1200" dirty="0"/>
            <a:t> and </a:t>
          </a:r>
          <a:r>
            <a:rPr lang="de-DE" sz="800" i="0" kern="1200" dirty="0" err="1"/>
            <a:t>analyze</a:t>
          </a:r>
          <a:r>
            <a:rPr lang="de-DE" sz="800" i="0" kern="1200" dirty="0"/>
            <a:t> </a:t>
          </a:r>
          <a:r>
            <a:rPr lang="de-DE" sz="800" i="0" kern="1200" dirty="0" err="1"/>
            <a:t>carefully</a:t>
          </a:r>
          <a:endParaRPr lang="de-DE" sz="800" i="0" kern="1200" dirty="0"/>
        </a:p>
      </dsp:txBody>
      <dsp:txXfrm>
        <a:off x="2217538" y="1810543"/>
        <a:ext cx="664369" cy="442912"/>
      </dsp:txXfrm>
    </dsp:sp>
    <dsp:sp modelId="{8D56A1FD-39F3-4177-B815-2FFFADD9A09D}">
      <dsp:nvSpPr>
        <dsp:cNvPr id="0" name=""/>
        <dsp:cNvSpPr/>
      </dsp:nvSpPr>
      <dsp:spPr>
        <a:xfrm>
          <a:off x="2992635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0" kern="1200" dirty="0"/>
            <a:t>Select ML approach and product(s)</a:t>
          </a:r>
          <a:endParaRPr lang="de-DE" sz="800" i="0" kern="1200" dirty="0"/>
        </a:p>
      </dsp:txBody>
      <dsp:txXfrm>
        <a:off x="3214091" y="1810543"/>
        <a:ext cx="664369" cy="442912"/>
      </dsp:txXfrm>
    </dsp:sp>
    <dsp:sp modelId="{3E3A943B-A2B6-4A5E-B7E0-CEA9900B6FA1}">
      <dsp:nvSpPr>
        <dsp:cNvPr id="0" name=""/>
        <dsp:cNvSpPr/>
      </dsp:nvSpPr>
      <dsp:spPr>
        <a:xfrm>
          <a:off x="3989189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Implement</a:t>
          </a:r>
          <a:r>
            <a:rPr lang="de-DE" sz="800" i="0" kern="1200" dirty="0"/>
            <a:t> </a:t>
          </a:r>
          <a:r>
            <a:rPr lang="de-DE" sz="800" i="0" kern="1200" dirty="0" err="1"/>
            <a:t>iteratively</a:t>
          </a:r>
          <a:endParaRPr lang="de-DE" sz="800" i="0" kern="1200" dirty="0"/>
        </a:p>
      </dsp:txBody>
      <dsp:txXfrm>
        <a:off x="4210645" y="1810543"/>
        <a:ext cx="664369" cy="442912"/>
      </dsp:txXfrm>
    </dsp:sp>
    <dsp:sp modelId="{4252213F-A738-4725-B30A-53841DF47511}">
      <dsp:nvSpPr>
        <dsp:cNvPr id="0" name=""/>
        <dsp:cNvSpPr/>
      </dsp:nvSpPr>
      <dsp:spPr>
        <a:xfrm>
          <a:off x="4985742" y="1810543"/>
          <a:ext cx="1107281" cy="442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i="0" kern="1200" dirty="0" err="1"/>
            <a:t>Use</a:t>
          </a:r>
          <a:endParaRPr lang="de-DE" sz="800" i="0" kern="1200" dirty="0"/>
        </a:p>
      </dsp:txBody>
      <dsp:txXfrm>
        <a:off x="5207198" y="1810543"/>
        <a:ext cx="664369" cy="442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B4F97-394B-4369-BFEC-D5FD772009D2}">
      <dsp:nvSpPr>
        <dsp:cNvPr id="0" name=""/>
        <dsp:cNvSpPr/>
      </dsp:nvSpPr>
      <dsp:spPr>
        <a:xfrm>
          <a:off x="1548" y="430101"/>
          <a:ext cx="1995669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Input</a:t>
          </a:r>
        </a:p>
      </dsp:txBody>
      <dsp:txXfrm>
        <a:off x="291547" y="430101"/>
        <a:ext cx="1415672" cy="579997"/>
      </dsp:txXfrm>
    </dsp:sp>
    <dsp:sp modelId="{E3F1FC4D-09C0-4692-B495-641898904183}">
      <dsp:nvSpPr>
        <dsp:cNvPr id="0" name=""/>
        <dsp:cNvSpPr/>
      </dsp:nvSpPr>
      <dsp:spPr>
        <a:xfrm>
          <a:off x="1852218" y="430101"/>
          <a:ext cx="3583905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Feature </a:t>
          </a:r>
          <a:r>
            <a:rPr lang="de-DE" sz="1100" kern="1200" dirty="0" err="1"/>
            <a:t>learning</a:t>
          </a:r>
          <a:endParaRPr lang="de-DE" sz="1100" kern="1200" dirty="0"/>
        </a:p>
      </dsp:txBody>
      <dsp:txXfrm>
        <a:off x="2142217" y="430101"/>
        <a:ext cx="3003908" cy="579997"/>
      </dsp:txXfrm>
    </dsp:sp>
    <dsp:sp modelId="{0A2BE2EE-3301-4E03-891D-EDAB8AAC0829}">
      <dsp:nvSpPr>
        <dsp:cNvPr id="0" name=""/>
        <dsp:cNvSpPr/>
      </dsp:nvSpPr>
      <dsp:spPr>
        <a:xfrm>
          <a:off x="5291124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Classification</a:t>
          </a:r>
          <a:endParaRPr lang="de-DE" sz="1100" kern="1200" dirty="0"/>
        </a:p>
      </dsp:txBody>
      <dsp:txXfrm>
        <a:off x="5581123" y="430101"/>
        <a:ext cx="869996" cy="579997"/>
      </dsp:txXfrm>
    </dsp:sp>
    <dsp:sp modelId="{DFECAA13-97AC-4431-B5B7-F96BF10B6D0E}">
      <dsp:nvSpPr>
        <dsp:cNvPr id="0" name=""/>
        <dsp:cNvSpPr/>
      </dsp:nvSpPr>
      <dsp:spPr>
        <a:xfrm>
          <a:off x="6596119" y="430101"/>
          <a:ext cx="1449993" cy="57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Output</a:t>
          </a:r>
        </a:p>
      </dsp:txBody>
      <dsp:txXfrm>
        <a:off x="6886118" y="430101"/>
        <a:ext cx="869996" cy="5799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46528-E962-406B-B3DD-4B684B6BEC96}">
      <dsp:nvSpPr>
        <dsp:cNvPr id="0" name=""/>
        <dsp:cNvSpPr/>
      </dsp:nvSpPr>
      <dsp:spPr>
        <a:xfrm>
          <a:off x="461" y="537877"/>
          <a:ext cx="1985367" cy="238244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 dirty="0"/>
        </a:p>
      </dsp:txBody>
      <dsp:txXfrm rot="16200000">
        <a:off x="-777802" y="1316141"/>
        <a:ext cx="1953601" cy="397073"/>
      </dsp:txXfrm>
    </dsp:sp>
    <dsp:sp modelId="{3B98FAD1-07C8-44F8-A62B-D83E59461699}">
      <dsp:nvSpPr>
        <dsp:cNvPr id="0" name=""/>
        <dsp:cNvSpPr/>
      </dsp:nvSpPr>
      <dsp:spPr>
        <a:xfrm>
          <a:off x="397534" y="537877"/>
          <a:ext cx="1479098" cy="238244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Predictive</a:t>
          </a:r>
          <a:r>
            <a:rPr lang="de-DE" sz="2700" kern="1200" dirty="0"/>
            <a:t> Analysis</a:t>
          </a:r>
          <a:br>
            <a:rPr lang="de-DE" sz="2700" kern="1200" dirty="0"/>
          </a:br>
          <a:r>
            <a:rPr lang="de-DE" sz="1600" kern="1200" dirty="0"/>
            <a:t>E.g., </a:t>
          </a:r>
          <a:r>
            <a:rPr lang="de-DE" sz="1600" kern="1200" dirty="0" err="1"/>
            <a:t>predictive</a:t>
          </a:r>
          <a:r>
            <a:rPr lang="de-DE" sz="1600" kern="1200" dirty="0"/>
            <a:t> </a:t>
          </a:r>
          <a:r>
            <a:rPr lang="de-DE" sz="1600" kern="1200" dirty="0" err="1"/>
            <a:t>maintenance</a:t>
          </a:r>
          <a:r>
            <a:rPr lang="de-DE" sz="1600" kern="1200" dirty="0"/>
            <a:t>: </a:t>
          </a:r>
          <a:r>
            <a:rPr lang="de-DE" sz="1600" kern="1200" dirty="0" err="1"/>
            <a:t>Replace</a:t>
          </a:r>
          <a:r>
            <a:rPr lang="de-DE" sz="1600" kern="1200" dirty="0"/>
            <a:t> </a:t>
          </a:r>
          <a:r>
            <a:rPr lang="de-DE" sz="1600" kern="1200" dirty="0" err="1"/>
            <a:t>parts</a:t>
          </a:r>
          <a:r>
            <a:rPr lang="de-DE" sz="1600" kern="1200" dirty="0"/>
            <a:t> </a:t>
          </a:r>
          <a:r>
            <a:rPr lang="de-DE" sz="1600" i="1" kern="1200" dirty="0" err="1"/>
            <a:t>before</a:t>
          </a:r>
          <a:r>
            <a:rPr lang="de-DE" sz="1600" kern="1200" dirty="0"/>
            <a:t> </a:t>
          </a:r>
          <a:r>
            <a:rPr lang="de-DE" sz="1600" kern="1200" dirty="0" err="1"/>
            <a:t>they</a:t>
          </a:r>
          <a:r>
            <a:rPr lang="de-DE" sz="1600" kern="1200" dirty="0"/>
            <a:t> </a:t>
          </a:r>
          <a:r>
            <a:rPr lang="de-DE" sz="1600" kern="1200" dirty="0" err="1"/>
            <a:t>fail</a:t>
          </a:r>
          <a:endParaRPr lang="de-DE" sz="2700" kern="1200" dirty="0"/>
        </a:p>
      </dsp:txBody>
      <dsp:txXfrm>
        <a:off x="397534" y="537877"/>
        <a:ext cx="1479098" cy="2382440"/>
      </dsp:txXfrm>
    </dsp:sp>
    <dsp:sp modelId="{EE6E1B53-BC61-4F7B-8FA6-B8064A2F85A5}">
      <dsp:nvSpPr>
        <dsp:cNvPr id="0" name=""/>
        <dsp:cNvSpPr/>
      </dsp:nvSpPr>
      <dsp:spPr>
        <a:xfrm>
          <a:off x="2055316" y="537877"/>
          <a:ext cx="1985367" cy="238244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/>
        </a:p>
      </dsp:txBody>
      <dsp:txXfrm rot="16200000">
        <a:off x="1277052" y="1316141"/>
        <a:ext cx="1953601" cy="397073"/>
      </dsp:txXfrm>
    </dsp:sp>
    <dsp:sp modelId="{89F21E41-5F64-48C7-97E8-30185B80668A}">
      <dsp:nvSpPr>
        <dsp:cNvPr id="0" name=""/>
        <dsp:cNvSpPr/>
      </dsp:nvSpPr>
      <dsp:spPr>
        <a:xfrm rot="5400000">
          <a:off x="1890087" y="2432453"/>
          <a:ext cx="350310" cy="29780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40AED-EA2E-467E-AA11-B42520D399E6}">
      <dsp:nvSpPr>
        <dsp:cNvPr id="0" name=""/>
        <dsp:cNvSpPr/>
      </dsp:nvSpPr>
      <dsp:spPr>
        <a:xfrm>
          <a:off x="2452389" y="537877"/>
          <a:ext cx="1479098" cy="238244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Real-time CEP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E.g., </a:t>
          </a:r>
          <a:r>
            <a:rPr lang="de-DE" sz="1600" kern="1200" dirty="0" err="1"/>
            <a:t>act</a:t>
          </a:r>
          <a:r>
            <a:rPr lang="de-DE" sz="1600" kern="1200" dirty="0"/>
            <a:t> on </a:t>
          </a:r>
          <a:r>
            <a:rPr lang="de-DE" sz="1600" kern="1200" dirty="0" err="1"/>
            <a:t>failures</a:t>
          </a:r>
          <a:r>
            <a:rPr lang="de-DE" sz="1600" kern="1200" dirty="0"/>
            <a:t> in </a:t>
          </a:r>
          <a:r>
            <a:rPr lang="de-DE" sz="1600" kern="1200" dirty="0" err="1"/>
            <a:t>the</a:t>
          </a:r>
          <a:r>
            <a:rPr lang="de-DE" sz="1600" kern="1200" dirty="0"/>
            <a:t> smart </a:t>
          </a:r>
          <a:r>
            <a:rPr lang="de-DE" sz="1600" kern="1200" dirty="0" err="1"/>
            <a:t>factory</a:t>
          </a:r>
          <a:endParaRPr lang="de-DE" sz="1600" kern="1200" dirty="0"/>
        </a:p>
      </dsp:txBody>
      <dsp:txXfrm>
        <a:off x="2452389" y="537877"/>
        <a:ext cx="1479098" cy="2382440"/>
      </dsp:txXfrm>
    </dsp:sp>
    <dsp:sp modelId="{EFC825CC-5F99-4D7D-956B-C14AED22408B}">
      <dsp:nvSpPr>
        <dsp:cNvPr id="0" name=""/>
        <dsp:cNvSpPr/>
      </dsp:nvSpPr>
      <dsp:spPr>
        <a:xfrm>
          <a:off x="4110171" y="537877"/>
          <a:ext cx="1985367" cy="238244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/>
        </a:p>
      </dsp:txBody>
      <dsp:txXfrm rot="16200000">
        <a:off x="3331907" y="1316141"/>
        <a:ext cx="1953601" cy="397073"/>
      </dsp:txXfrm>
    </dsp:sp>
    <dsp:sp modelId="{3970900C-16CC-4267-993B-4CC30A009F56}">
      <dsp:nvSpPr>
        <dsp:cNvPr id="0" name=""/>
        <dsp:cNvSpPr/>
      </dsp:nvSpPr>
      <dsp:spPr>
        <a:xfrm rot="5400000">
          <a:off x="3944942" y="2432453"/>
          <a:ext cx="350310" cy="29780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7C306-0C34-463E-8B96-B2BC62C7A1E9}">
      <dsp:nvSpPr>
        <dsp:cNvPr id="0" name=""/>
        <dsp:cNvSpPr/>
      </dsp:nvSpPr>
      <dsp:spPr>
        <a:xfrm>
          <a:off x="4507244" y="537877"/>
          <a:ext cx="1479098" cy="238244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Event Reporting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E.g., </a:t>
          </a:r>
          <a:r>
            <a:rPr lang="de-DE" sz="1600" kern="1200" dirty="0" err="1"/>
            <a:t>report</a:t>
          </a:r>
          <a:r>
            <a:rPr lang="de-DE" sz="1600" kern="1200" dirty="0"/>
            <a:t> on all </a:t>
          </a:r>
          <a:r>
            <a:rPr lang="de-DE" sz="1600" kern="1200" dirty="0" err="1"/>
            <a:t>operations</a:t>
          </a:r>
          <a:r>
            <a:rPr lang="de-DE" sz="1600" kern="1200" dirty="0"/>
            <a:t> in </a:t>
          </a:r>
          <a:r>
            <a:rPr lang="de-DE" sz="1600" kern="1200" dirty="0" err="1"/>
            <a:t>the</a:t>
          </a:r>
          <a:r>
            <a:rPr lang="de-DE" sz="1600" kern="1200" dirty="0"/>
            <a:t> smart </a:t>
          </a:r>
          <a:r>
            <a:rPr lang="de-DE" sz="1600" kern="1200" dirty="0" err="1"/>
            <a:t>factory</a:t>
          </a:r>
          <a:endParaRPr lang="de-DE" sz="1600" kern="1200" dirty="0"/>
        </a:p>
      </dsp:txBody>
      <dsp:txXfrm>
        <a:off x="4507244" y="537877"/>
        <a:ext cx="1479098" cy="2382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2391-6F4B-4AF5-84FD-B2EBA7BAB6AB}" type="datetimeFigureOut">
              <a:rPr lang="de-DE" smtClean="0"/>
              <a:t>24.10.2022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24180-9027-432E-B4DB-C630D52C6D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8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24.10.2022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24.10.2022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24.10.2022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24.10.2022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24.10.2022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3A82-9A49-47D8-B203-13C9B1CFC693}" type="datetimeFigureOut">
              <a:rPr lang="de-DE" smtClean="0"/>
              <a:pPr/>
              <a:t>24.10.2022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3A82-9A49-47D8-B203-13C9B1CFC693}" type="datetimeFigureOut">
              <a:rPr lang="de-DE" smtClean="0"/>
              <a:pPr/>
              <a:t>24.10.2022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BA9F-5F02-4CAD-8029-6DFF4F0C33D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8.jpeg"/><Relationship Id="rId7" Type="http://schemas.openxmlformats.org/officeDocument/2006/relationships/image" Target="../media/image55.png"/><Relationship Id="rId12" Type="http://schemas.openxmlformats.org/officeDocument/2006/relationships/image" Target="../media/image1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6.jpeg"/><Relationship Id="rId5" Type="http://schemas.openxmlformats.org/officeDocument/2006/relationships/image" Target="../media/image45.png"/><Relationship Id="rId10" Type="http://schemas.openxmlformats.org/officeDocument/2006/relationships/image" Target="../media/image125.png"/><Relationship Id="rId4" Type="http://schemas.openxmlformats.org/officeDocument/2006/relationships/image" Target="../media/image44.jpeg"/><Relationship Id="rId9" Type="http://schemas.openxmlformats.org/officeDocument/2006/relationships/image" Target="../media/image12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44.jpeg"/><Relationship Id="rId7" Type="http://schemas.openxmlformats.org/officeDocument/2006/relationships/image" Target="../media/image47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131.png"/><Relationship Id="rId5" Type="http://schemas.openxmlformats.org/officeDocument/2006/relationships/image" Target="../media/image46.png"/><Relationship Id="rId10" Type="http://schemas.openxmlformats.org/officeDocument/2006/relationships/image" Target="../media/image127.png"/><Relationship Id="rId4" Type="http://schemas.openxmlformats.org/officeDocument/2006/relationships/image" Target="../media/image45.png"/><Relationship Id="rId9" Type="http://schemas.openxmlformats.org/officeDocument/2006/relationships/image" Target="../media/image125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36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3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78.jpe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Relationship Id="rId9" Type="http://schemas.openxmlformats.org/officeDocument/2006/relationships/image" Target="../media/image150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jpeg"/><Relationship Id="rId5" Type="http://schemas.openxmlformats.org/officeDocument/2006/relationships/image" Target="../media/image164.jpe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e_Se-Dol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Lee_Sedol_(B)_vs_AlphaGo_(W)_-_Game_4.jpg" TargetMode="External"/><Relationship Id="rId4" Type="http://schemas.openxmlformats.org/officeDocument/2006/relationships/image" Target="../media/image11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82.png"/><Relationship Id="rId3" Type="http://schemas.openxmlformats.org/officeDocument/2006/relationships/image" Target="../media/image75.png"/><Relationship Id="rId7" Type="http://schemas.openxmlformats.org/officeDocument/2006/relationships/image" Target="../media/image78.jpeg"/><Relationship Id="rId12" Type="http://schemas.openxmlformats.org/officeDocument/2006/relationships/image" Target="../media/image8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933056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505705" y="692696"/>
            <a:ext cx="702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 algn="ctr"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 algn="ctr">
              <a:lnSpc>
                <a:spcPct val="150000"/>
              </a:lnSpc>
            </a:pP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  <a:p>
            <a:pPr algn="r">
              <a:lnSpc>
                <a:spcPct val="150000"/>
              </a:lnSpc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 Edition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F7B472BA-BA1A-4DB8-A74E-BFE02EB8B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436334">
            <a:off x="4582465" y="2914420"/>
            <a:ext cx="4608512" cy="3672408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EA0338-6AF3-41B2-A677-D820DFC94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163111">
            <a:off x="5123456" y="790048"/>
            <a:ext cx="2728922" cy="21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038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84036" y="449814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035341" y="270150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5" name="Flussdiagramm: Verbindungsstelle 4"/>
          <p:cNvSpPr/>
          <p:nvPr/>
        </p:nvSpPr>
        <p:spPr>
          <a:xfrm>
            <a:off x="3382413" y="459638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ussdiagramm: Verbindungsstelle 5"/>
          <p:cNvSpPr/>
          <p:nvPr/>
        </p:nvSpPr>
        <p:spPr>
          <a:xfrm>
            <a:off x="3675388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ussdiagramm: Verbindungsstelle 6"/>
          <p:cNvSpPr/>
          <p:nvPr/>
        </p:nvSpPr>
        <p:spPr>
          <a:xfrm>
            <a:off x="3881698" y="455352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3980188" y="432236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4240433" y="411662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4889369" y="31630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4183762" y="440854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4515750" y="352114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4391670" y="43789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4465608" y="410026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4843650" y="38553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4742189" y="360608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3221635" y="4672881"/>
            <a:ext cx="2119306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3279069" y="2717822"/>
            <a:ext cx="280" cy="20158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3275856" y="3068960"/>
            <a:ext cx="2365453" cy="1606879"/>
          </a:xfrm>
          <a:prstGeom prst="rect">
            <a:avLst/>
          </a:prstGeom>
        </p:spPr>
      </p:pic>
      <p:cxnSp>
        <p:nvCxnSpPr>
          <p:cNvPr id="33" name="Gerader Verbinder 32"/>
          <p:cNvCxnSpPr/>
          <p:nvPr/>
        </p:nvCxnSpPr>
        <p:spPr>
          <a:xfrm>
            <a:off x="3698247" y="4454266"/>
            <a:ext cx="0" cy="9926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3904557" y="4454266"/>
            <a:ext cx="0" cy="12211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003047" y="4368081"/>
            <a:ext cx="0" cy="3368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4206613" y="4238501"/>
            <a:ext cx="8" cy="19290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4412988" y="4040064"/>
            <a:ext cx="1541" cy="36169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V="1">
            <a:off x="4488467" y="3933056"/>
            <a:ext cx="0" cy="19006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538609" y="3550433"/>
            <a:ext cx="0" cy="35059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V="1">
            <a:off x="4866509" y="3429000"/>
            <a:ext cx="0" cy="43204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912228" y="3185864"/>
            <a:ext cx="0" cy="171128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/>
          <p:cNvSpPr/>
          <p:nvPr/>
        </p:nvSpPr>
        <p:spPr>
          <a:xfrm>
            <a:off x="673037" y="4421719"/>
            <a:ext cx="72728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59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75656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Rechteck 2"/>
          <p:cNvSpPr/>
          <p:nvPr/>
        </p:nvSpPr>
        <p:spPr>
          <a:xfrm>
            <a:off x="1763688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" name="Rechteck 3"/>
          <p:cNvSpPr/>
          <p:nvPr/>
        </p:nvSpPr>
        <p:spPr>
          <a:xfrm>
            <a:off x="2051720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hteck 4"/>
          <p:cNvSpPr/>
          <p:nvPr/>
        </p:nvSpPr>
        <p:spPr>
          <a:xfrm>
            <a:off x="2339752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2627784" y="133525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k=5</a:t>
            </a:r>
          </a:p>
        </p:txBody>
      </p:sp>
      <p:sp>
        <p:nvSpPr>
          <p:cNvPr id="7" name="Rechteck 6"/>
          <p:cNvSpPr/>
          <p:nvPr/>
        </p:nvSpPr>
        <p:spPr>
          <a:xfrm>
            <a:off x="1475656" y="205533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763688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51720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39752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627784" y="205533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75656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63688" y="241537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051720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339752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627784" y="241537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475656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63688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051720" y="275916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339752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627784" y="275916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475656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763688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051720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339752" y="3119205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627784" y="3119205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475656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763688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051720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339752" y="3495492"/>
            <a:ext cx="288032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627784" y="3495492"/>
            <a:ext cx="28803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722941" y="938040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Folds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144918" y="2667245"/>
            <a:ext cx="13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2987824" y="206084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1</a:t>
            </a:r>
            <a:endParaRPr lang="de-DE" sz="1200" baseline="-25000" dirty="0"/>
          </a:p>
        </p:txBody>
      </p:sp>
      <p:sp>
        <p:nvSpPr>
          <p:cNvPr id="35" name="Textfeld 34"/>
          <p:cNvSpPr txBox="1"/>
          <p:nvPr/>
        </p:nvSpPr>
        <p:spPr>
          <a:xfrm>
            <a:off x="2987824" y="242088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2</a:t>
            </a:r>
            <a:endParaRPr lang="de-DE" sz="1200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2987824" y="278092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3</a:t>
            </a:r>
            <a:endParaRPr lang="de-DE" sz="1200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2987824" y="3140968"/>
            <a:ext cx="1226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Performance</a:t>
            </a:r>
            <a:r>
              <a:rPr lang="de-DE" sz="1200" baseline="-25000" dirty="0">
                <a:sym typeface="Wingdings" panose="05000000000000000000" pitchFamily="2" charset="2"/>
              </a:rPr>
              <a:t>4</a:t>
            </a:r>
            <a:endParaRPr lang="de-DE" sz="1200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2987824" y="3501008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</a:t>
            </a:r>
            <a:r>
              <a:rPr lang="de-DE" sz="1200" dirty="0" err="1">
                <a:sym typeface="Wingdings" panose="05000000000000000000" pitchFamily="2" charset="2"/>
              </a:rPr>
              <a:t>Performance</a:t>
            </a:r>
            <a:r>
              <a:rPr lang="de-DE" sz="1200" baseline="-25000" dirty="0" err="1">
                <a:sym typeface="Wingdings" panose="05000000000000000000" pitchFamily="2" charset="2"/>
              </a:rPr>
              <a:t>k</a:t>
            </a:r>
            <a:endParaRPr lang="de-DE" sz="1200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44909" y="2060848"/>
            <a:ext cx="373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1st</a:t>
            </a:r>
            <a:endParaRPr lang="de-DE" sz="1200" baseline="-250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44909" y="242088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2nd</a:t>
            </a:r>
            <a:endParaRPr lang="de-DE" sz="1200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1044909" y="2778487"/>
            <a:ext cx="394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3rd</a:t>
            </a:r>
            <a:endParaRPr lang="de-DE" sz="1200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1044909" y="31409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4th</a:t>
            </a:r>
            <a:endParaRPr lang="de-DE" sz="1200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04708" y="350344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k=5th</a:t>
            </a:r>
            <a:endParaRPr lang="de-DE" sz="1200" baseline="-25000" dirty="0"/>
          </a:p>
        </p:txBody>
      </p:sp>
      <p:sp>
        <p:nvSpPr>
          <p:cNvPr id="44" name="Geschweifte Klammer rechts 43"/>
          <p:cNvSpPr/>
          <p:nvPr/>
        </p:nvSpPr>
        <p:spPr>
          <a:xfrm>
            <a:off x="4309133" y="2127340"/>
            <a:ext cx="107929" cy="1650667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𝑃𝑒𝑟𝑓𝑜𝑟𝑚𝑎𝑛𝑐𝑒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pt-BR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baseline="-25000" dirty="0"/>
              </a:p>
              <a:p>
                <a:endParaRPr lang="de-DE" sz="1200" baseline="-250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25" y="2640475"/>
                <a:ext cx="2759666" cy="738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bgerundete rechteckige Legende 46"/>
          <p:cNvSpPr/>
          <p:nvPr/>
        </p:nvSpPr>
        <p:spPr>
          <a:xfrm>
            <a:off x="826536" y="1689992"/>
            <a:ext cx="792088" cy="216024"/>
          </a:xfrm>
          <a:prstGeom prst="wedgeRoundRectCallout">
            <a:avLst>
              <a:gd name="adj1" fmla="val 47309"/>
              <a:gd name="adj2" fmla="val 119820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eschweifte Klammer rechts 47"/>
          <p:cNvSpPr/>
          <p:nvPr/>
        </p:nvSpPr>
        <p:spPr>
          <a:xfrm rot="16200000">
            <a:off x="2288101" y="1427617"/>
            <a:ext cx="103301" cy="1152128"/>
          </a:xfrm>
          <a:prstGeom prst="righ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Abgerundete rechteckige Legende 48"/>
          <p:cNvSpPr/>
          <p:nvPr/>
        </p:nvSpPr>
        <p:spPr>
          <a:xfrm>
            <a:off x="2014668" y="1695292"/>
            <a:ext cx="1078025" cy="216024"/>
          </a:xfrm>
          <a:prstGeom prst="wedgeRoundRectCallout">
            <a:avLst>
              <a:gd name="adj1" fmla="val -20068"/>
              <a:gd name="adj2" fmla="val 6543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690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5" name="Bogen 14"/>
          <p:cNvSpPr/>
          <p:nvPr/>
        </p:nvSpPr>
        <p:spPr>
          <a:xfrm rot="10800000" flipH="1">
            <a:off x="-1134634" y="-4779912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042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r Verbinder 2"/>
          <p:cNvCxnSpPr/>
          <p:nvPr/>
        </p:nvCxnSpPr>
        <p:spPr>
          <a:xfrm flipV="1">
            <a:off x="1475656" y="3149408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022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ihandform 1"/>
          <p:cNvSpPr/>
          <p:nvPr/>
        </p:nvSpPr>
        <p:spPr>
          <a:xfrm>
            <a:off x="1554866" y="2476982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724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8"/>
          <p:cNvCxnSpPr/>
          <p:nvPr/>
        </p:nvCxnSpPr>
        <p:spPr>
          <a:xfrm>
            <a:off x="1475656" y="5805264"/>
            <a:ext cx="4511195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47664" y="1052736"/>
            <a:ext cx="0" cy="482453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045754" y="565137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896" y="98072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16" name="Flussdiagramm: Verbindungsstelle 15"/>
          <p:cNvSpPr/>
          <p:nvPr/>
        </p:nvSpPr>
        <p:spPr>
          <a:xfrm>
            <a:off x="1665032" y="57287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1958007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2164317" y="568590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2262807" y="545474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848490" y="314940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3474998" y="356994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3425754" y="416866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523052" y="524900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3171988" y="429538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4038162" y="26797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2466381" y="554093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923928" y="298070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802771" y="257779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779912" y="336042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2748227" y="465352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ussdiagramm: Verbindungsstelle 30"/>
          <p:cNvSpPr/>
          <p:nvPr/>
        </p:nvSpPr>
        <p:spPr>
          <a:xfrm>
            <a:off x="2674289" y="551128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Verbindungsstelle 31"/>
          <p:cNvSpPr/>
          <p:nvPr/>
        </p:nvSpPr>
        <p:spPr>
          <a:xfrm>
            <a:off x="2748227" y="5232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ussdiagramm: Verbindungsstelle 32"/>
          <p:cNvSpPr/>
          <p:nvPr/>
        </p:nvSpPr>
        <p:spPr>
          <a:xfrm>
            <a:off x="2826689" y="498862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ussdiagramm: Verbindungsstelle 33"/>
          <p:cNvSpPr/>
          <p:nvPr/>
        </p:nvSpPr>
        <p:spPr>
          <a:xfrm>
            <a:off x="3126269" y="4987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ussdiagramm: Verbindungsstelle 34"/>
          <p:cNvSpPr/>
          <p:nvPr/>
        </p:nvSpPr>
        <p:spPr>
          <a:xfrm>
            <a:off x="3024808" y="473846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3347864" y="463709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33707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3578323" y="388767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3707904" y="3767702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163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148344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117470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" name="Bogen 5"/>
          <p:cNvSpPr/>
          <p:nvPr/>
        </p:nvSpPr>
        <p:spPr>
          <a:xfrm rot="10800000" flipH="1">
            <a:off x="-1133060" y="-4475966"/>
            <a:ext cx="5220580" cy="10585176"/>
          </a:xfrm>
          <a:prstGeom prst="arc">
            <a:avLst>
              <a:gd name="adj1" fmla="val 16266246"/>
              <a:gd name="adj2" fmla="val 1944524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ungsstelle 6"/>
          <p:cNvSpPr/>
          <p:nvPr/>
        </p:nvSpPr>
        <p:spPr>
          <a:xfrm>
            <a:off x="1666606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Verbindungsstelle 7"/>
          <p:cNvSpPr/>
          <p:nvPr/>
        </p:nvSpPr>
        <p:spPr>
          <a:xfrm>
            <a:off x="195958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Verbindungsstelle 8"/>
          <p:cNvSpPr/>
          <p:nvPr/>
        </p:nvSpPr>
        <p:spPr>
          <a:xfrm>
            <a:off x="2165891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2264381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ussdiagramm: Verbindungsstelle 10"/>
          <p:cNvSpPr/>
          <p:nvPr/>
        </p:nvSpPr>
        <p:spPr>
          <a:xfrm>
            <a:off x="3850064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Verbindungsstelle 11"/>
          <p:cNvSpPr/>
          <p:nvPr/>
        </p:nvSpPr>
        <p:spPr>
          <a:xfrm>
            <a:off x="3476572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ussdiagramm: Verbindungsstelle 12"/>
          <p:cNvSpPr/>
          <p:nvPr/>
        </p:nvSpPr>
        <p:spPr>
          <a:xfrm>
            <a:off x="34273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ussdiagramm: Verbindungsstelle 13"/>
          <p:cNvSpPr/>
          <p:nvPr/>
        </p:nvSpPr>
        <p:spPr>
          <a:xfrm>
            <a:off x="2524626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ussdiagramm: Verbindungsstelle 14"/>
          <p:cNvSpPr/>
          <p:nvPr/>
        </p:nvSpPr>
        <p:spPr>
          <a:xfrm>
            <a:off x="3173562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ussdiagramm: Verbindungsstelle 15"/>
          <p:cNvSpPr/>
          <p:nvPr/>
        </p:nvSpPr>
        <p:spPr>
          <a:xfrm>
            <a:off x="4039736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Verbindungsstelle 16"/>
          <p:cNvSpPr/>
          <p:nvPr/>
        </p:nvSpPr>
        <p:spPr>
          <a:xfrm>
            <a:off x="246795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ussdiagramm: Verbindungsstelle 17"/>
          <p:cNvSpPr/>
          <p:nvPr/>
        </p:nvSpPr>
        <p:spPr>
          <a:xfrm>
            <a:off x="3925502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Verbindungsstelle 18"/>
          <p:cNvSpPr/>
          <p:nvPr/>
        </p:nvSpPr>
        <p:spPr>
          <a:xfrm>
            <a:off x="3804345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ussdiagramm: Verbindungsstelle 19"/>
          <p:cNvSpPr/>
          <p:nvPr/>
        </p:nvSpPr>
        <p:spPr>
          <a:xfrm>
            <a:off x="3781486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ussdiagramm: Verbindungsstelle 20"/>
          <p:cNvSpPr/>
          <p:nvPr/>
        </p:nvSpPr>
        <p:spPr>
          <a:xfrm>
            <a:off x="2749801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267586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ussdiagramm: Verbindungsstelle 22"/>
          <p:cNvSpPr/>
          <p:nvPr/>
        </p:nvSpPr>
        <p:spPr>
          <a:xfrm>
            <a:off x="2749801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ussdiagramm: Verbindungsstelle 23"/>
          <p:cNvSpPr/>
          <p:nvPr/>
        </p:nvSpPr>
        <p:spPr>
          <a:xfrm>
            <a:off x="282826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ussdiagramm: Verbindungsstelle 24"/>
          <p:cNvSpPr/>
          <p:nvPr/>
        </p:nvSpPr>
        <p:spPr>
          <a:xfrm>
            <a:off x="312784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ussdiagramm: Verbindungsstelle 25"/>
          <p:cNvSpPr/>
          <p:nvPr/>
        </p:nvSpPr>
        <p:spPr>
          <a:xfrm>
            <a:off x="3026382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ussdiagramm: Verbindungsstelle 26"/>
          <p:cNvSpPr/>
          <p:nvPr/>
        </p:nvSpPr>
        <p:spPr>
          <a:xfrm>
            <a:off x="334943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ussdiagramm: Verbindungsstelle 27"/>
          <p:cNvSpPr/>
          <p:nvPr/>
        </p:nvSpPr>
        <p:spPr>
          <a:xfrm>
            <a:off x="33722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Verbindungsstelle 28"/>
          <p:cNvSpPr/>
          <p:nvPr/>
        </p:nvSpPr>
        <p:spPr>
          <a:xfrm>
            <a:off x="3579897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ussdiagramm: Verbindungsstelle 29"/>
          <p:cNvSpPr/>
          <p:nvPr/>
        </p:nvSpPr>
        <p:spPr>
          <a:xfrm>
            <a:off x="37094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0252136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6221262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35" name="Flussdiagramm: Verbindungsstelle 34"/>
          <p:cNvSpPr/>
          <p:nvPr/>
        </p:nvSpPr>
        <p:spPr>
          <a:xfrm>
            <a:off x="6770398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lussdiagramm: Verbindungsstelle 35"/>
          <p:cNvSpPr/>
          <p:nvPr/>
        </p:nvSpPr>
        <p:spPr>
          <a:xfrm>
            <a:off x="706337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ussdiagramm: Verbindungsstelle 36"/>
          <p:cNvSpPr/>
          <p:nvPr/>
        </p:nvSpPr>
        <p:spPr>
          <a:xfrm>
            <a:off x="7269683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lussdiagramm: Verbindungsstelle 37"/>
          <p:cNvSpPr/>
          <p:nvPr/>
        </p:nvSpPr>
        <p:spPr>
          <a:xfrm>
            <a:off x="7368173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Verbindungsstelle 38"/>
          <p:cNvSpPr/>
          <p:nvPr/>
        </p:nvSpPr>
        <p:spPr>
          <a:xfrm>
            <a:off x="8953856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ussdiagramm: Verbindungsstelle 39"/>
          <p:cNvSpPr/>
          <p:nvPr/>
        </p:nvSpPr>
        <p:spPr>
          <a:xfrm>
            <a:off x="858036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ussdiagramm: Verbindungsstelle 40"/>
          <p:cNvSpPr/>
          <p:nvPr/>
        </p:nvSpPr>
        <p:spPr>
          <a:xfrm>
            <a:off x="8531120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Verbindungsstelle 41"/>
          <p:cNvSpPr/>
          <p:nvPr/>
        </p:nvSpPr>
        <p:spPr>
          <a:xfrm>
            <a:off x="7628418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Verbindungsstelle 42"/>
          <p:cNvSpPr/>
          <p:nvPr/>
        </p:nvSpPr>
        <p:spPr>
          <a:xfrm>
            <a:off x="827735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ussdiagramm: Verbindungsstelle 43"/>
          <p:cNvSpPr/>
          <p:nvPr/>
        </p:nvSpPr>
        <p:spPr>
          <a:xfrm>
            <a:off x="9143528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lussdiagramm: Verbindungsstelle 44"/>
          <p:cNvSpPr/>
          <p:nvPr/>
        </p:nvSpPr>
        <p:spPr>
          <a:xfrm>
            <a:off x="7571747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ussdiagramm: Verbindungsstelle 45"/>
          <p:cNvSpPr/>
          <p:nvPr/>
        </p:nvSpPr>
        <p:spPr>
          <a:xfrm>
            <a:off x="902929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ussdiagramm: Verbindungsstelle 46"/>
          <p:cNvSpPr/>
          <p:nvPr/>
        </p:nvSpPr>
        <p:spPr>
          <a:xfrm>
            <a:off x="8908137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Verbindungsstelle 47"/>
          <p:cNvSpPr/>
          <p:nvPr/>
        </p:nvSpPr>
        <p:spPr>
          <a:xfrm>
            <a:off x="8885278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Verbindungsstelle 48"/>
          <p:cNvSpPr/>
          <p:nvPr/>
        </p:nvSpPr>
        <p:spPr>
          <a:xfrm>
            <a:off x="7853593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ussdiagramm: Verbindungsstelle 49"/>
          <p:cNvSpPr/>
          <p:nvPr/>
        </p:nvSpPr>
        <p:spPr>
          <a:xfrm>
            <a:off x="7779655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853593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932055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lussdiagramm: Verbindungsstelle 52"/>
          <p:cNvSpPr/>
          <p:nvPr/>
        </p:nvSpPr>
        <p:spPr>
          <a:xfrm>
            <a:off x="8231635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ussdiagramm: Verbindungsstelle 53"/>
          <p:cNvSpPr/>
          <p:nvPr/>
        </p:nvSpPr>
        <p:spPr>
          <a:xfrm>
            <a:off x="81301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lussdiagramm: Verbindungsstelle 54"/>
          <p:cNvSpPr/>
          <p:nvPr/>
        </p:nvSpPr>
        <p:spPr>
          <a:xfrm>
            <a:off x="8453230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lussdiagramm: Verbindungsstelle 55"/>
          <p:cNvSpPr/>
          <p:nvPr/>
        </p:nvSpPr>
        <p:spPr>
          <a:xfrm>
            <a:off x="84760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lussdiagramm: Verbindungsstelle 56"/>
          <p:cNvSpPr/>
          <p:nvPr/>
        </p:nvSpPr>
        <p:spPr>
          <a:xfrm>
            <a:off x="868368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ussdiagramm: Verbindungsstelle 57"/>
          <p:cNvSpPr/>
          <p:nvPr/>
        </p:nvSpPr>
        <p:spPr>
          <a:xfrm>
            <a:off x="8813270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r Verbinder 58"/>
          <p:cNvCxnSpPr/>
          <p:nvPr/>
        </p:nvCxnSpPr>
        <p:spPr>
          <a:xfrm flipV="1">
            <a:off x="6581022" y="3453354"/>
            <a:ext cx="3240360" cy="2439832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1579675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11765878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64" name="Flussdiagramm: Verbindungsstelle 63"/>
          <p:cNvSpPr/>
          <p:nvPr/>
        </p:nvSpPr>
        <p:spPr>
          <a:xfrm>
            <a:off x="12315014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ussdiagramm: Verbindungsstelle 64"/>
          <p:cNvSpPr/>
          <p:nvPr/>
        </p:nvSpPr>
        <p:spPr>
          <a:xfrm>
            <a:off x="12607989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ussdiagramm: Verbindungsstelle 65"/>
          <p:cNvSpPr/>
          <p:nvPr/>
        </p:nvSpPr>
        <p:spPr>
          <a:xfrm>
            <a:off x="12814299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ussdiagramm: Verbindungsstelle 66"/>
          <p:cNvSpPr/>
          <p:nvPr/>
        </p:nvSpPr>
        <p:spPr>
          <a:xfrm>
            <a:off x="12912789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ussdiagramm: Verbindungsstelle 67"/>
          <p:cNvSpPr/>
          <p:nvPr/>
        </p:nvSpPr>
        <p:spPr>
          <a:xfrm>
            <a:off x="1449847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lussdiagramm: Verbindungsstelle 68"/>
          <p:cNvSpPr/>
          <p:nvPr/>
        </p:nvSpPr>
        <p:spPr>
          <a:xfrm>
            <a:off x="14124980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lussdiagramm: Verbindungsstelle 69"/>
          <p:cNvSpPr/>
          <p:nvPr/>
        </p:nvSpPr>
        <p:spPr>
          <a:xfrm>
            <a:off x="14075736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lussdiagramm: Verbindungsstelle 70"/>
          <p:cNvSpPr/>
          <p:nvPr/>
        </p:nvSpPr>
        <p:spPr>
          <a:xfrm>
            <a:off x="13173034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lussdiagramm: Verbindungsstelle 71"/>
          <p:cNvSpPr/>
          <p:nvPr/>
        </p:nvSpPr>
        <p:spPr>
          <a:xfrm>
            <a:off x="13821970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lussdiagramm: Verbindungsstelle 72"/>
          <p:cNvSpPr/>
          <p:nvPr/>
        </p:nvSpPr>
        <p:spPr>
          <a:xfrm>
            <a:off x="14688144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lussdiagramm: Verbindungsstelle 73"/>
          <p:cNvSpPr/>
          <p:nvPr/>
        </p:nvSpPr>
        <p:spPr>
          <a:xfrm>
            <a:off x="13116363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Flussdiagramm: Verbindungsstelle 74"/>
          <p:cNvSpPr/>
          <p:nvPr/>
        </p:nvSpPr>
        <p:spPr>
          <a:xfrm>
            <a:off x="14573910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lussdiagramm: Verbindungsstelle 75"/>
          <p:cNvSpPr/>
          <p:nvPr/>
        </p:nvSpPr>
        <p:spPr>
          <a:xfrm>
            <a:off x="14452753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lussdiagramm: Verbindungsstelle 76"/>
          <p:cNvSpPr/>
          <p:nvPr/>
        </p:nvSpPr>
        <p:spPr>
          <a:xfrm>
            <a:off x="14429894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lussdiagramm: Verbindungsstelle 77"/>
          <p:cNvSpPr/>
          <p:nvPr/>
        </p:nvSpPr>
        <p:spPr>
          <a:xfrm>
            <a:off x="13398209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lussdiagramm: Verbindungsstelle 78"/>
          <p:cNvSpPr/>
          <p:nvPr/>
        </p:nvSpPr>
        <p:spPr>
          <a:xfrm>
            <a:off x="13324271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lussdiagramm: Verbindungsstelle 79"/>
          <p:cNvSpPr/>
          <p:nvPr/>
        </p:nvSpPr>
        <p:spPr>
          <a:xfrm>
            <a:off x="13398209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ussdiagramm: Verbindungsstelle 80"/>
          <p:cNvSpPr/>
          <p:nvPr/>
        </p:nvSpPr>
        <p:spPr>
          <a:xfrm>
            <a:off x="13476671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lussdiagramm: Verbindungsstelle 81"/>
          <p:cNvSpPr/>
          <p:nvPr/>
        </p:nvSpPr>
        <p:spPr>
          <a:xfrm>
            <a:off x="13776251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Flussdiagramm: Verbindungsstelle 82"/>
          <p:cNvSpPr/>
          <p:nvPr/>
        </p:nvSpPr>
        <p:spPr>
          <a:xfrm>
            <a:off x="13674790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ussdiagramm: Verbindungsstelle 83"/>
          <p:cNvSpPr/>
          <p:nvPr/>
        </p:nvSpPr>
        <p:spPr>
          <a:xfrm>
            <a:off x="13997846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ussdiagramm: Verbindungsstelle 84"/>
          <p:cNvSpPr/>
          <p:nvPr/>
        </p:nvSpPr>
        <p:spPr>
          <a:xfrm>
            <a:off x="140207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lussdiagramm: Verbindungsstelle 85"/>
          <p:cNvSpPr/>
          <p:nvPr/>
        </p:nvSpPr>
        <p:spPr>
          <a:xfrm>
            <a:off x="14228305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ussdiagramm: Verbindungsstelle 86"/>
          <p:cNvSpPr/>
          <p:nvPr/>
        </p:nvSpPr>
        <p:spPr>
          <a:xfrm>
            <a:off x="14357886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>
          <a:xfrm>
            <a:off x="12204848" y="2780928"/>
            <a:ext cx="2565721" cy="3325793"/>
          </a:xfrm>
          <a:custGeom>
            <a:avLst/>
            <a:gdLst>
              <a:gd name="connsiteX0" fmla="*/ 0 w 2565721"/>
              <a:gd name="connsiteY0" fmla="*/ 3325793 h 3325793"/>
              <a:gd name="connsiteX1" fmla="*/ 135038 w 2565721"/>
              <a:gd name="connsiteY1" fmla="*/ 3279494 h 3325793"/>
              <a:gd name="connsiteX2" fmla="*/ 412830 w 2565721"/>
              <a:gd name="connsiteY2" fmla="*/ 3102015 h 3325793"/>
              <a:gd name="connsiteX3" fmla="*/ 625033 w 2565721"/>
              <a:gd name="connsiteY3" fmla="*/ 3237053 h 3325793"/>
              <a:gd name="connsiteX4" fmla="*/ 706056 w 2565721"/>
              <a:gd name="connsiteY4" fmla="*/ 3017134 h 3325793"/>
              <a:gd name="connsiteX5" fmla="*/ 914400 w 2565721"/>
              <a:gd name="connsiteY5" fmla="*/ 3102015 h 3325793"/>
              <a:gd name="connsiteX6" fmla="*/ 964557 w 2565721"/>
              <a:gd name="connsiteY6" fmla="*/ 2812648 h 3325793"/>
              <a:gd name="connsiteX7" fmla="*/ 1130461 w 2565721"/>
              <a:gd name="connsiteY7" fmla="*/ 3020993 h 3325793"/>
              <a:gd name="connsiteX8" fmla="*/ 1192192 w 2565721"/>
              <a:gd name="connsiteY8" fmla="*/ 2766350 h 3325793"/>
              <a:gd name="connsiteX9" fmla="*/ 1277073 w 2565721"/>
              <a:gd name="connsiteY9" fmla="*/ 2530998 h 3325793"/>
              <a:gd name="connsiteX10" fmla="*/ 1358096 w 2565721"/>
              <a:gd name="connsiteY10" fmla="*/ 2241631 h 3325793"/>
              <a:gd name="connsiteX11" fmla="*/ 1574157 w 2565721"/>
              <a:gd name="connsiteY11" fmla="*/ 2530998 h 3325793"/>
              <a:gd name="connsiteX12" fmla="*/ 1659038 w 2565721"/>
              <a:gd name="connsiteY12" fmla="*/ 1871241 h 3325793"/>
              <a:gd name="connsiteX13" fmla="*/ 1863524 w 2565721"/>
              <a:gd name="connsiteY13" fmla="*/ 2145175 h 3325793"/>
              <a:gd name="connsiteX14" fmla="*/ 1878957 w 2565721"/>
              <a:gd name="connsiteY14" fmla="*/ 1655180 h 3325793"/>
              <a:gd name="connsiteX15" fmla="*/ 1925256 w 2565721"/>
              <a:gd name="connsiteY15" fmla="*/ 1304081 h 3325793"/>
              <a:gd name="connsiteX16" fmla="*/ 2048719 w 2565721"/>
              <a:gd name="connsiteY16" fmla="*/ 1408253 h 3325793"/>
              <a:gd name="connsiteX17" fmla="*/ 2176040 w 2565721"/>
              <a:gd name="connsiteY17" fmla="*/ 1315656 h 3325793"/>
              <a:gd name="connsiteX18" fmla="*/ 2272496 w 2565721"/>
              <a:gd name="connsiteY18" fmla="*/ 142755 h 3325793"/>
              <a:gd name="connsiteX19" fmla="*/ 2388243 w 2565721"/>
              <a:gd name="connsiteY19" fmla="*/ 493853 h 3325793"/>
              <a:gd name="connsiteX20" fmla="*/ 2565721 w 2565721"/>
              <a:gd name="connsiteY20" fmla="*/ 0 h 3325793"/>
              <a:gd name="connsiteX21" fmla="*/ 2565721 w 2565721"/>
              <a:gd name="connsiteY21" fmla="*/ 0 h 332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65721" h="3325793">
                <a:moveTo>
                  <a:pt x="0" y="3325793"/>
                </a:moveTo>
                <a:cubicBezTo>
                  <a:pt x="33116" y="3321291"/>
                  <a:pt x="66233" y="3316790"/>
                  <a:pt x="135038" y="3279494"/>
                </a:cubicBezTo>
                <a:cubicBezTo>
                  <a:pt x="203843" y="3242198"/>
                  <a:pt x="331164" y="3109088"/>
                  <a:pt x="412830" y="3102015"/>
                </a:cubicBezTo>
                <a:cubicBezTo>
                  <a:pt x="494496" y="3094942"/>
                  <a:pt x="576162" y="3251200"/>
                  <a:pt x="625033" y="3237053"/>
                </a:cubicBezTo>
                <a:cubicBezTo>
                  <a:pt x="673904" y="3222906"/>
                  <a:pt x="657828" y="3039640"/>
                  <a:pt x="706056" y="3017134"/>
                </a:cubicBezTo>
                <a:cubicBezTo>
                  <a:pt x="754284" y="2994628"/>
                  <a:pt x="871317" y="3136096"/>
                  <a:pt x="914400" y="3102015"/>
                </a:cubicBezTo>
                <a:cubicBezTo>
                  <a:pt x="957483" y="3067934"/>
                  <a:pt x="928547" y="2826152"/>
                  <a:pt x="964557" y="2812648"/>
                </a:cubicBezTo>
                <a:cubicBezTo>
                  <a:pt x="1000567" y="2799144"/>
                  <a:pt x="1092522" y="3028709"/>
                  <a:pt x="1130461" y="3020993"/>
                </a:cubicBezTo>
                <a:cubicBezTo>
                  <a:pt x="1168400" y="3013277"/>
                  <a:pt x="1167757" y="2848016"/>
                  <a:pt x="1192192" y="2766350"/>
                </a:cubicBezTo>
                <a:cubicBezTo>
                  <a:pt x="1216627" y="2684684"/>
                  <a:pt x="1249422" y="2618451"/>
                  <a:pt x="1277073" y="2530998"/>
                </a:cubicBezTo>
                <a:cubicBezTo>
                  <a:pt x="1304724" y="2443545"/>
                  <a:pt x="1308582" y="2241631"/>
                  <a:pt x="1358096" y="2241631"/>
                </a:cubicBezTo>
                <a:cubicBezTo>
                  <a:pt x="1407610" y="2241631"/>
                  <a:pt x="1524000" y="2592730"/>
                  <a:pt x="1574157" y="2530998"/>
                </a:cubicBezTo>
                <a:cubicBezTo>
                  <a:pt x="1624314" y="2469266"/>
                  <a:pt x="1610810" y="1935545"/>
                  <a:pt x="1659038" y="1871241"/>
                </a:cubicBezTo>
                <a:cubicBezTo>
                  <a:pt x="1707266" y="1806937"/>
                  <a:pt x="1826871" y="2181185"/>
                  <a:pt x="1863524" y="2145175"/>
                </a:cubicBezTo>
                <a:cubicBezTo>
                  <a:pt x="1900177" y="2109165"/>
                  <a:pt x="1868668" y="1795362"/>
                  <a:pt x="1878957" y="1655180"/>
                </a:cubicBezTo>
                <a:cubicBezTo>
                  <a:pt x="1889246" y="1514998"/>
                  <a:pt x="1896962" y="1345235"/>
                  <a:pt x="1925256" y="1304081"/>
                </a:cubicBezTo>
                <a:cubicBezTo>
                  <a:pt x="1953550" y="1262927"/>
                  <a:pt x="2006922" y="1406324"/>
                  <a:pt x="2048719" y="1408253"/>
                </a:cubicBezTo>
                <a:cubicBezTo>
                  <a:pt x="2090516" y="1410182"/>
                  <a:pt x="2138744" y="1526572"/>
                  <a:pt x="2176040" y="1315656"/>
                </a:cubicBezTo>
                <a:cubicBezTo>
                  <a:pt x="2213336" y="1104740"/>
                  <a:pt x="2237129" y="279722"/>
                  <a:pt x="2272496" y="142755"/>
                </a:cubicBezTo>
                <a:cubicBezTo>
                  <a:pt x="2307863" y="5788"/>
                  <a:pt x="2339372" y="517645"/>
                  <a:pt x="2388243" y="493853"/>
                </a:cubicBezTo>
                <a:cubicBezTo>
                  <a:pt x="2437114" y="470061"/>
                  <a:pt x="2565721" y="0"/>
                  <a:pt x="2565721" y="0"/>
                </a:cubicBezTo>
                <a:lnTo>
                  <a:pt x="2565721" y="0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/>
          <p:cNvCxnSpPr/>
          <p:nvPr/>
        </p:nvCxnSpPr>
        <p:spPr>
          <a:xfrm>
            <a:off x="1477230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6581022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2125638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-3707626" y="6109210"/>
            <a:ext cx="3672000" cy="249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549238" y="2508810"/>
            <a:ext cx="0" cy="367200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6653030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12197646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 flipV="1">
            <a:off x="-3635618" y="2508810"/>
            <a:ext cx="0" cy="367240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/>
          <p:cNvSpPr txBox="1"/>
          <p:nvPr/>
        </p:nvSpPr>
        <p:spPr>
          <a:xfrm>
            <a:off x="-36512" y="5955322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x</a:t>
            </a:r>
          </a:p>
        </p:txBody>
      </p:sp>
      <p:sp>
        <p:nvSpPr>
          <p:cNvPr id="92" name="Textfeld 91"/>
          <p:cNvSpPr txBox="1"/>
          <p:nvPr/>
        </p:nvSpPr>
        <p:spPr>
          <a:xfrm>
            <a:off x="-4067386" y="2489065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y</a:t>
            </a:r>
          </a:p>
        </p:txBody>
      </p:sp>
      <p:sp>
        <p:nvSpPr>
          <p:cNvPr id="93" name="Flussdiagramm: Verbindungsstelle 92"/>
          <p:cNvSpPr/>
          <p:nvPr/>
        </p:nvSpPr>
        <p:spPr>
          <a:xfrm>
            <a:off x="-3518250" y="60327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ussdiagramm: Verbindungsstelle 93"/>
          <p:cNvSpPr/>
          <p:nvPr/>
        </p:nvSpPr>
        <p:spPr>
          <a:xfrm>
            <a:off x="-3225275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ussdiagramm: Verbindungsstelle 94"/>
          <p:cNvSpPr/>
          <p:nvPr/>
        </p:nvSpPr>
        <p:spPr>
          <a:xfrm>
            <a:off x="-3018965" y="598985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lussdiagramm: Verbindungsstelle 95"/>
          <p:cNvSpPr/>
          <p:nvPr/>
        </p:nvSpPr>
        <p:spPr>
          <a:xfrm>
            <a:off x="-2920475" y="575869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lussdiagramm: Verbindungsstelle 96"/>
          <p:cNvSpPr/>
          <p:nvPr/>
        </p:nvSpPr>
        <p:spPr>
          <a:xfrm>
            <a:off x="-1334792" y="345335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ussdiagramm: Verbindungsstelle 97"/>
          <p:cNvSpPr/>
          <p:nvPr/>
        </p:nvSpPr>
        <p:spPr>
          <a:xfrm>
            <a:off x="-1708284" y="387388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ussdiagramm: Verbindungsstelle 98"/>
          <p:cNvSpPr/>
          <p:nvPr/>
        </p:nvSpPr>
        <p:spPr>
          <a:xfrm>
            <a:off x="-1757528" y="447261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ussdiagramm: Verbindungsstelle 99"/>
          <p:cNvSpPr/>
          <p:nvPr/>
        </p:nvSpPr>
        <p:spPr>
          <a:xfrm>
            <a:off x="-2660230" y="555295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ussdiagramm: Verbindungsstelle 100"/>
          <p:cNvSpPr/>
          <p:nvPr/>
        </p:nvSpPr>
        <p:spPr>
          <a:xfrm>
            <a:off x="-2011294" y="459933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ussdiagramm: Verbindungsstelle 101"/>
          <p:cNvSpPr/>
          <p:nvPr/>
        </p:nvSpPr>
        <p:spPr>
          <a:xfrm>
            <a:off x="-1145120" y="29837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ssdiagramm: Verbindungsstelle 102"/>
          <p:cNvSpPr/>
          <p:nvPr/>
        </p:nvSpPr>
        <p:spPr>
          <a:xfrm>
            <a:off x="-2716901" y="584487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lussdiagramm: Verbindungsstelle 103"/>
          <p:cNvSpPr/>
          <p:nvPr/>
        </p:nvSpPr>
        <p:spPr>
          <a:xfrm>
            <a:off x="-1259354" y="328465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ussdiagramm: Verbindungsstelle 104"/>
          <p:cNvSpPr/>
          <p:nvPr/>
        </p:nvSpPr>
        <p:spPr>
          <a:xfrm>
            <a:off x="-1380511" y="2881736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ussdiagramm: Verbindungsstelle 105"/>
          <p:cNvSpPr/>
          <p:nvPr/>
        </p:nvSpPr>
        <p:spPr>
          <a:xfrm>
            <a:off x="-1403370" y="366436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ussdiagramm: Verbindungsstelle 106"/>
          <p:cNvSpPr/>
          <p:nvPr/>
        </p:nvSpPr>
        <p:spPr>
          <a:xfrm>
            <a:off x="-2435055" y="495747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ussdiagramm: Verbindungsstelle 107"/>
          <p:cNvSpPr/>
          <p:nvPr/>
        </p:nvSpPr>
        <p:spPr>
          <a:xfrm>
            <a:off x="-2508993" y="5815231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lussdiagramm: Verbindungsstelle 108"/>
          <p:cNvSpPr/>
          <p:nvPr/>
        </p:nvSpPr>
        <p:spPr>
          <a:xfrm>
            <a:off x="-2435055" y="5536594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lussdiagramm: Verbindungsstelle 109"/>
          <p:cNvSpPr/>
          <p:nvPr/>
        </p:nvSpPr>
        <p:spPr>
          <a:xfrm>
            <a:off x="-2356593" y="5292569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lussdiagramm: Verbindungsstelle 110"/>
          <p:cNvSpPr/>
          <p:nvPr/>
        </p:nvSpPr>
        <p:spPr>
          <a:xfrm>
            <a:off x="-2057013" y="5291637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Flussdiagramm: Verbindungsstelle 111"/>
          <p:cNvSpPr/>
          <p:nvPr/>
        </p:nvSpPr>
        <p:spPr>
          <a:xfrm>
            <a:off x="-2158474" y="5042410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Flussdiagramm: Verbindungsstelle 112"/>
          <p:cNvSpPr/>
          <p:nvPr/>
        </p:nvSpPr>
        <p:spPr>
          <a:xfrm>
            <a:off x="-1835418" y="4941043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lussdiagramm: Verbindungsstelle 113"/>
          <p:cNvSpPr/>
          <p:nvPr/>
        </p:nvSpPr>
        <p:spPr>
          <a:xfrm>
            <a:off x="-18125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Flussdiagramm: Verbindungsstelle 114"/>
          <p:cNvSpPr/>
          <p:nvPr/>
        </p:nvSpPr>
        <p:spPr>
          <a:xfrm>
            <a:off x="-1604959" y="4191625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Flussdiagramm: Verbindungsstelle 115"/>
          <p:cNvSpPr/>
          <p:nvPr/>
        </p:nvSpPr>
        <p:spPr>
          <a:xfrm>
            <a:off x="-1475378" y="4071648"/>
            <a:ext cx="45719" cy="45719"/>
          </a:xfrm>
          <a:prstGeom prst="flowChartConnector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78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267744" y="1628800"/>
            <a:ext cx="4294088" cy="3774034"/>
            <a:chOff x="-4067386" y="2489065"/>
            <a:chExt cx="4294088" cy="3774034"/>
          </a:xfrm>
        </p:grpSpPr>
        <p:cxnSp>
          <p:nvCxnSpPr>
            <p:cNvPr id="3" name="Gerade Verbindung mit Pfeil 2"/>
            <p:cNvCxnSpPr/>
            <p:nvPr/>
          </p:nvCxnSpPr>
          <p:spPr>
            <a:xfrm>
              <a:off x="-3707626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/>
            <p:cNvCxnSpPr/>
            <p:nvPr/>
          </p:nvCxnSpPr>
          <p:spPr>
            <a:xfrm flipV="1">
              <a:off x="-3635618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/>
            <p:cNvSpPr txBox="1"/>
            <p:nvPr/>
          </p:nvSpPr>
          <p:spPr>
            <a:xfrm>
              <a:off x="-3651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-4067386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-3518250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-322527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-3018965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-2920475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-133479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-170828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-17575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-2660230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-201129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-1145120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-271690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-125935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-1380511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-1403370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-2435055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-250899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-2435055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-235659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-205701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-21584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-183541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-18125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-160495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-14753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hteck 30"/>
          <p:cNvSpPr/>
          <p:nvPr/>
        </p:nvSpPr>
        <p:spPr>
          <a:xfrm>
            <a:off x="-980063" y="4901563"/>
            <a:ext cx="11305256" cy="2992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966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-684584" y="2276872"/>
            <a:ext cx="4294088" cy="3774034"/>
            <a:chOff x="6221262" y="2489065"/>
            <a:chExt cx="4294088" cy="3774034"/>
          </a:xfrm>
        </p:grpSpPr>
        <p:sp>
          <p:nvSpPr>
            <p:cNvPr id="33" name="Textfeld 32"/>
            <p:cNvSpPr txBox="1"/>
            <p:nvPr/>
          </p:nvSpPr>
          <p:spPr>
            <a:xfrm>
              <a:off x="10252136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6221262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35" name="Flussdiagramm: Verbindungsstelle 34"/>
            <p:cNvSpPr/>
            <p:nvPr/>
          </p:nvSpPr>
          <p:spPr>
            <a:xfrm>
              <a:off x="6770398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ussdiagramm: Verbindungsstelle 35"/>
            <p:cNvSpPr/>
            <p:nvPr/>
          </p:nvSpPr>
          <p:spPr>
            <a:xfrm>
              <a:off x="706337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ussdiagramm: Verbindungsstelle 36"/>
            <p:cNvSpPr/>
            <p:nvPr/>
          </p:nvSpPr>
          <p:spPr>
            <a:xfrm>
              <a:off x="7269683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ussdiagramm: Verbindungsstelle 37"/>
            <p:cNvSpPr/>
            <p:nvPr/>
          </p:nvSpPr>
          <p:spPr>
            <a:xfrm>
              <a:off x="7368173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ussdiagramm: Verbindungsstelle 38"/>
            <p:cNvSpPr/>
            <p:nvPr/>
          </p:nvSpPr>
          <p:spPr>
            <a:xfrm>
              <a:off x="8953856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lussdiagramm: Verbindungsstelle 39"/>
            <p:cNvSpPr/>
            <p:nvPr/>
          </p:nvSpPr>
          <p:spPr>
            <a:xfrm>
              <a:off x="8580364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lussdiagramm: Verbindungsstelle 40"/>
            <p:cNvSpPr/>
            <p:nvPr/>
          </p:nvSpPr>
          <p:spPr>
            <a:xfrm>
              <a:off x="8531120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lussdiagramm: Verbindungsstelle 41"/>
            <p:cNvSpPr/>
            <p:nvPr/>
          </p:nvSpPr>
          <p:spPr>
            <a:xfrm>
              <a:off x="7628418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ussdiagramm: Verbindungsstelle 42"/>
            <p:cNvSpPr/>
            <p:nvPr/>
          </p:nvSpPr>
          <p:spPr>
            <a:xfrm>
              <a:off x="8277354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ussdiagramm: Verbindungsstelle 43"/>
            <p:cNvSpPr/>
            <p:nvPr/>
          </p:nvSpPr>
          <p:spPr>
            <a:xfrm>
              <a:off x="9143528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lussdiagramm: Verbindungsstelle 44"/>
            <p:cNvSpPr/>
            <p:nvPr/>
          </p:nvSpPr>
          <p:spPr>
            <a:xfrm>
              <a:off x="7571747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lussdiagramm: Verbindungsstelle 45"/>
            <p:cNvSpPr/>
            <p:nvPr/>
          </p:nvSpPr>
          <p:spPr>
            <a:xfrm>
              <a:off x="9029294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ussdiagramm: Verbindungsstelle 46"/>
            <p:cNvSpPr/>
            <p:nvPr/>
          </p:nvSpPr>
          <p:spPr>
            <a:xfrm>
              <a:off x="8908137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ussdiagramm: Verbindungsstelle 47"/>
            <p:cNvSpPr/>
            <p:nvPr/>
          </p:nvSpPr>
          <p:spPr>
            <a:xfrm>
              <a:off x="8885278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ussdiagramm: Verbindungsstelle 48"/>
            <p:cNvSpPr/>
            <p:nvPr/>
          </p:nvSpPr>
          <p:spPr>
            <a:xfrm>
              <a:off x="7853593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lussdiagramm: Verbindungsstelle 49"/>
            <p:cNvSpPr/>
            <p:nvPr/>
          </p:nvSpPr>
          <p:spPr>
            <a:xfrm>
              <a:off x="7779655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lussdiagramm: Verbindungsstelle 50"/>
            <p:cNvSpPr/>
            <p:nvPr/>
          </p:nvSpPr>
          <p:spPr>
            <a:xfrm>
              <a:off x="7853593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lussdiagramm: Verbindungsstelle 51"/>
            <p:cNvSpPr/>
            <p:nvPr/>
          </p:nvSpPr>
          <p:spPr>
            <a:xfrm>
              <a:off x="7932055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lussdiagramm: Verbindungsstelle 52"/>
            <p:cNvSpPr/>
            <p:nvPr/>
          </p:nvSpPr>
          <p:spPr>
            <a:xfrm>
              <a:off x="8231635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lussdiagramm: Verbindungsstelle 53"/>
            <p:cNvSpPr/>
            <p:nvPr/>
          </p:nvSpPr>
          <p:spPr>
            <a:xfrm>
              <a:off x="8130174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ussdiagramm: Verbindungsstelle 54"/>
            <p:cNvSpPr/>
            <p:nvPr/>
          </p:nvSpPr>
          <p:spPr>
            <a:xfrm>
              <a:off x="8453230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lussdiagramm: Verbindungsstelle 55"/>
            <p:cNvSpPr/>
            <p:nvPr/>
          </p:nvSpPr>
          <p:spPr>
            <a:xfrm>
              <a:off x="84760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ussdiagramm: Verbindungsstelle 56"/>
            <p:cNvSpPr/>
            <p:nvPr/>
          </p:nvSpPr>
          <p:spPr>
            <a:xfrm>
              <a:off x="8683689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ussdiagramm: Verbindungsstelle 57"/>
            <p:cNvSpPr/>
            <p:nvPr/>
          </p:nvSpPr>
          <p:spPr>
            <a:xfrm>
              <a:off x="8813270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Gerader Verbinder 58"/>
            <p:cNvCxnSpPr/>
            <p:nvPr/>
          </p:nvCxnSpPr>
          <p:spPr>
            <a:xfrm flipV="1">
              <a:off x="6581022" y="3453354"/>
              <a:ext cx="3240360" cy="2439832"/>
            </a:xfrm>
            <a:prstGeom prst="line">
              <a:avLst/>
            </a:prstGeom>
            <a:ln w="127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81022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V="1">
              <a:off x="6653030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/>
          <p:cNvGrpSpPr/>
          <p:nvPr/>
        </p:nvGrpSpPr>
        <p:grpSpPr>
          <a:xfrm>
            <a:off x="8114742" y="2290020"/>
            <a:ext cx="4294088" cy="3774034"/>
            <a:chOff x="11765878" y="2489065"/>
            <a:chExt cx="4294088" cy="3774034"/>
          </a:xfrm>
        </p:grpSpPr>
        <p:sp>
          <p:nvSpPr>
            <p:cNvPr id="62" name="Textfeld 61"/>
            <p:cNvSpPr txBox="1"/>
            <p:nvPr/>
          </p:nvSpPr>
          <p:spPr>
            <a:xfrm>
              <a:off x="15796752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11765878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64" name="Flussdiagramm: Verbindungsstelle 63"/>
            <p:cNvSpPr/>
            <p:nvPr/>
          </p:nvSpPr>
          <p:spPr>
            <a:xfrm>
              <a:off x="12315014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ussdiagramm: Verbindungsstelle 64"/>
            <p:cNvSpPr/>
            <p:nvPr/>
          </p:nvSpPr>
          <p:spPr>
            <a:xfrm>
              <a:off x="12607989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lussdiagramm: Verbindungsstelle 65"/>
            <p:cNvSpPr/>
            <p:nvPr/>
          </p:nvSpPr>
          <p:spPr>
            <a:xfrm>
              <a:off x="12814299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ussdiagramm: Verbindungsstelle 66"/>
            <p:cNvSpPr/>
            <p:nvPr/>
          </p:nvSpPr>
          <p:spPr>
            <a:xfrm>
              <a:off x="12912789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lussdiagramm: Verbindungsstelle 67"/>
            <p:cNvSpPr/>
            <p:nvPr/>
          </p:nvSpPr>
          <p:spPr>
            <a:xfrm>
              <a:off x="14498472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lussdiagramm: Verbindungsstelle 68"/>
            <p:cNvSpPr/>
            <p:nvPr/>
          </p:nvSpPr>
          <p:spPr>
            <a:xfrm>
              <a:off x="14124980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lussdiagramm: Verbindungsstelle 69"/>
            <p:cNvSpPr/>
            <p:nvPr/>
          </p:nvSpPr>
          <p:spPr>
            <a:xfrm>
              <a:off x="14075736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lussdiagramm: Verbindungsstelle 70"/>
            <p:cNvSpPr/>
            <p:nvPr/>
          </p:nvSpPr>
          <p:spPr>
            <a:xfrm>
              <a:off x="13173034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lussdiagramm: Verbindungsstelle 71"/>
            <p:cNvSpPr/>
            <p:nvPr/>
          </p:nvSpPr>
          <p:spPr>
            <a:xfrm>
              <a:off x="13821970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lussdiagramm: Verbindungsstelle 72"/>
            <p:cNvSpPr/>
            <p:nvPr/>
          </p:nvSpPr>
          <p:spPr>
            <a:xfrm>
              <a:off x="14688144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lussdiagramm: Verbindungsstelle 73"/>
            <p:cNvSpPr/>
            <p:nvPr/>
          </p:nvSpPr>
          <p:spPr>
            <a:xfrm>
              <a:off x="13116363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lussdiagramm: Verbindungsstelle 74"/>
            <p:cNvSpPr/>
            <p:nvPr/>
          </p:nvSpPr>
          <p:spPr>
            <a:xfrm>
              <a:off x="14573910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lussdiagramm: Verbindungsstelle 75"/>
            <p:cNvSpPr/>
            <p:nvPr/>
          </p:nvSpPr>
          <p:spPr>
            <a:xfrm>
              <a:off x="14452753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lussdiagramm: Verbindungsstelle 76"/>
            <p:cNvSpPr/>
            <p:nvPr/>
          </p:nvSpPr>
          <p:spPr>
            <a:xfrm>
              <a:off x="14429894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lussdiagramm: Verbindungsstelle 77"/>
            <p:cNvSpPr/>
            <p:nvPr/>
          </p:nvSpPr>
          <p:spPr>
            <a:xfrm>
              <a:off x="13398209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lussdiagramm: Verbindungsstelle 78"/>
            <p:cNvSpPr/>
            <p:nvPr/>
          </p:nvSpPr>
          <p:spPr>
            <a:xfrm>
              <a:off x="13324271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lussdiagramm: Verbindungsstelle 79"/>
            <p:cNvSpPr/>
            <p:nvPr/>
          </p:nvSpPr>
          <p:spPr>
            <a:xfrm>
              <a:off x="13398209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lussdiagramm: Verbindungsstelle 80"/>
            <p:cNvSpPr/>
            <p:nvPr/>
          </p:nvSpPr>
          <p:spPr>
            <a:xfrm>
              <a:off x="13476671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lussdiagramm: Verbindungsstelle 81"/>
            <p:cNvSpPr/>
            <p:nvPr/>
          </p:nvSpPr>
          <p:spPr>
            <a:xfrm>
              <a:off x="13776251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lussdiagramm: Verbindungsstelle 82"/>
            <p:cNvSpPr/>
            <p:nvPr/>
          </p:nvSpPr>
          <p:spPr>
            <a:xfrm>
              <a:off x="13674790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lussdiagramm: Verbindungsstelle 83"/>
            <p:cNvSpPr/>
            <p:nvPr/>
          </p:nvSpPr>
          <p:spPr>
            <a:xfrm>
              <a:off x="13997846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lussdiagramm: Verbindungsstelle 84"/>
            <p:cNvSpPr/>
            <p:nvPr/>
          </p:nvSpPr>
          <p:spPr>
            <a:xfrm>
              <a:off x="140207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lussdiagramm: Verbindungsstelle 85"/>
            <p:cNvSpPr/>
            <p:nvPr/>
          </p:nvSpPr>
          <p:spPr>
            <a:xfrm>
              <a:off x="14228305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lussdiagramm: Verbindungsstelle 86"/>
            <p:cNvSpPr/>
            <p:nvPr/>
          </p:nvSpPr>
          <p:spPr>
            <a:xfrm>
              <a:off x="14357886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ihandform 87"/>
            <p:cNvSpPr/>
            <p:nvPr/>
          </p:nvSpPr>
          <p:spPr>
            <a:xfrm>
              <a:off x="12204848" y="2780928"/>
              <a:ext cx="2565721" cy="3325793"/>
            </a:xfrm>
            <a:custGeom>
              <a:avLst/>
              <a:gdLst>
                <a:gd name="connsiteX0" fmla="*/ 0 w 2565721"/>
                <a:gd name="connsiteY0" fmla="*/ 3325793 h 3325793"/>
                <a:gd name="connsiteX1" fmla="*/ 135038 w 2565721"/>
                <a:gd name="connsiteY1" fmla="*/ 3279494 h 3325793"/>
                <a:gd name="connsiteX2" fmla="*/ 412830 w 2565721"/>
                <a:gd name="connsiteY2" fmla="*/ 3102015 h 3325793"/>
                <a:gd name="connsiteX3" fmla="*/ 625033 w 2565721"/>
                <a:gd name="connsiteY3" fmla="*/ 3237053 h 3325793"/>
                <a:gd name="connsiteX4" fmla="*/ 706056 w 2565721"/>
                <a:gd name="connsiteY4" fmla="*/ 3017134 h 3325793"/>
                <a:gd name="connsiteX5" fmla="*/ 914400 w 2565721"/>
                <a:gd name="connsiteY5" fmla="*/ 3102015 h 3325793"/>
                <a:gd name="connsiteX6" fmla="*/ 964557 w 2565721"/>
                <a:gd name="connsiteY6" fmla="*/ 2812648 h 3325793"/>
                <a:gd name="connsiteX7" fmla="*/ 1130461 w 2565721"/>
                <a:gd name="connsiteY7" fmla="*/ 3020993 h 3325793"/>
                <a:gd name="connsiteX8" fmla="*/ 1192192 w 2565721"/>
                <a:gd name="connsiteY8" fmla="*/ 2766350 h 3325793"/>
                <a:gd name="connsiteX9" fmla="*/ 1277073 w 2565721"/>
                <a:gd name="connsiteY9" fmla="*/ 2530998 h 3325793"/>
                <a:gd name="connsiteX10" fmla="*/ 1358096 w 2565721"/>
                <a:gd name="connsiteY10" fmla="*/ 2241631 h 3325793"/>
                <a:gd name="connsiteX11" fmla="*/ 1574157 w 2565721"/>
                <a:gd name="connsiteY11" fmla="*/ 2530998 h 3325793"/>
                <a:gd name="connsiteX12" fmla="*/ 1659038 w 2565721"/>
                <a:gd name="connsiteY12" fmla="*/ 1871241 h 3325793"/>
                <a:gd name="connsiteX13" fmla="*/ 1863524 w 2565721"/>
                <a:gd name="connsiteY13" fmla="*/ 2145175 h 3325793"/>
                <a:gd name="connsiteX14" fmla="*/ 1878957 w 2565721"/>
                <a:gd name="connsiteY14" fmla="*/ 1655180 h 3325793"/>
                <a:gd name="connsiteX15" fmla="*/ 1925256 w 2565721"/>
                <a:gd name="connsiteY15" fmla="*/ 1304081 h 3325793"/>
                <a:gd name="connsiteX16" fmla="*/ 2048719 w 2565721"/>
                <a:gd name="connsiteY16" fmla="*/ 1408253 h 3325793"/>
                <a:gd name="connsiteX17" fmla="*/ 2176040 w 2565721"/>
                <a:gd name="connsiteY17" fmla="*/ 1315656 h 3325793"/>
                <a:gd name="connsiteX18" fmla="*/ 2272496 w 2565721"/>
                <a:gd name="connsiteY18" fmla="*/ 142755 h 3325793"/>
                <a:gd name="connsiteX19" fmla="*/ 2388243 w 2565721"/>
                <a:gd name="connsiteY19" fmla="*/ 493853 h 3325793"/>
                <a:gd name="connsiteX20" fmla="*/ 2565721 w 2565721"/>
                <a:gd name="connsiteY20" fmla="*/ 0 h 3325793"/>
                <a:gd name="connsiteX21" fmla="*/ 2565721 w 2565721"/>
                <a:gd name="connsiteY21" fmla="*/ 0 h 332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721" h="3325793">
                  <a:moveTo>
                    <a:pt x="0" y="3325793"/>
                  </a:moveTo>
                  <a:cubicBezTo>
                    <a:pt x="33116" y="3321291"/>
                    <a:pt x="66233" y="3316790"/>
                    <a:pt x="135038" y="3279494"/>
                  </a:cubicBezTo>
                  <a:cubicBezTo>
                    <a:pt x="203843" y="3242198"/>
                    <a:pt x="331164" y="3109088"/>
                    <a:pt x="412830" y="3102015"/>
                  </a:cubicBezTo>
                  <a:cubicBezTo>
                    <a:pt x="494496" y="3094942"/>
                    <a:pt x="576162" y="3251200"/>
                    <a:pt x="625033" y="3237053"/>
                  </a:cubicBezTo>
                  <a:cubicBezTo>
                    <a:pt x="673904" y="3222906"/>
                    <a:pt x="657828" y="3039640"/>
                    <a:pt x="706056" y="3017134"/>
                  </a:cubicBezTo>
                  <a:cubicBezTo>
                    <a:pt x="754284" y="2994628"/>
                    <a:pt x="871317" y="3136096"/>
                    <a:pt x="914400" y="3102015"/>
                  </a:cubicBezTo>
                  <a:cubicBezTo>
                    <a:pt x="957483" y="3067934"/>
                    <a:pt x="928547" y="2826152"/>
                    <a:pt x="964557" y="2812648"/>
                  </a:cubicBezTo>
                  <a:cubicBezTo>
                    <a:pt x="1000567" y="2799144"/>
                    <a:pt x="1092522" y="3028709"/>
                    <a:pt x="1130461" y="3020993"/>
                  </a:cubicBezTo>
                  <a:cubicBezTo>
                    <a:pt x="1168400" y="3013277"/>
                    <a:pt x="1167757" y="2848016"/>
                    <a:pt x="1192192" y="2766350"/>
                  </a:cubicBezTo>
                  <a:cubicBezTo>
                    <a:pt x="1216627" y="2684684"/>
                    <a:pt x="1249422" y="2618451"/>
                    <a:pt x="1277073" y="2530998"/>
                  </a:cubicBezTo>
                  <a:cubicBezTo>
                    <a:pt x="1304724" y="2443545"/>
                    <a:pt x="1308582" y="2241631"/>
                    <a:pt x="1358096" y="2241631"/>
                  </a:cubicBezTo>
                  <a:cubicBezTo>
                    <a:pt x="1407610" y="2241631"/>
                    <a:pt x="1524000" y="2592730"/>
                    <a:pt x="1574157" y="2530998"/>
                  </a:cubicBezTo>
                  <a:cubicBezTo>
                    <a:pt x="1624314" y="2469266"/>
                    <a:pt x="1610810" y="1935545"/>
                    <a:pt x="1659038" y="1871241"/>
                  </a:cubicBezTo>
                  <a:cubicBezTo>
                    <a:pt x="1707266" y="1806937"/>
                    <a:pt x="1826871" y="2181185"/>
                    <a:pt x="1863524" y="2145175"/>
                  </a:cubicBezTo>
                  <a:cubicBezTo>
                    <a:pt x="1900177" y="2109165"/>
                    <a:pt x="1868668" y="1795362"/>
                    <a:pt x="1878957" y="1655180"/>
                  </a:cubicBezTo>
                  <a:cubicBezTo>
                    <a:pt x="1889246" y="1514998"/>
                    <a:pt x="1896962" y="1345235"/>
                    <a:pt x="1925256" y="1304081"/>
                  </a:cubicBezTo>
                  <a:cubicBezTo>
                    <a:pt x="1953550" y="1262927"/>
                    <a:pt x="2006922" y="1406324"/>
                    <a:pt x="2048719" y="1408253"/>
                  </a:cubicBezTo>
                  <a:cubicBezTo>
                    <a:pt x="2090516" y="1410182"/>
                    <a:pt x="2138744" y="1526572"/>
                    <a:pt x="2176040" y="1315656"/>
                  </a:cubicBezTo>
                  <a:cubicBezTo>
                    <a:pt x="2213336" y="1104740"/>
                    <a:pt x="2237129" y="279722"/>
                    <a:pt x="2272496" y="142755"/>
                  </a:cubicBezTo>
                  <a:cubicBezTo>
                    <a:pt x="2307863" y="5788"/>
                    <a:pt x="2339372" y="517645"/>
                    <a:pt x="2388243" y="493853"/>
                  </a:cubicBezTo>
                  <a:cubicBezTo>
                    <a:pt x="2437114" y="470061"/>
                    <a:pt x="2565721" y="0"/>
                    <a:pt x="2565721" y="0"/>
                  </a:cubicBezTo>
                  <a:lnTo>
                    <a:pt x="2565721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2125638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V="1">
              <a:off x="12197646" y="2508810"/>
              <a:ext cx="0" cy="367240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/>
          <p:cNvGrpSpPr/>
          <p:nvPr/>
        </p:nvGrpSpPr>
        <p:grpSpPr>
          <a:xfrm>
            <a:off x="3719243" y="2282775"/>
            <a:ext cx="4294088" cy="3774034"/>
            <a:chOff x="1117470" y="2489065"/>
            <a:chExt cx="4294088" cy="3774034"/>
          </a:xfrm>
        </p:grpSpPr>
        <p:sp>
          <p:nvSpPr>
            <p:cNvPr id="4" name="Textfeld 3"/>
            <p:cNvSpPr txBox="1"/>
            <p:nvPr/>
          </p:nvSpPr>
          <p:spPr>
            <a:xfrm>
              <a:off x="5148344" y="5955322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117470" y="2489065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  <p:sp>
          <p:nvSpPr>
            <p:cNvPr id="7" name="Flussdiagramm: Verbindungsstelle 6"/>
            <p:cNvSpPr/>
            <p:nvPr/>
          </p:nvSpPr>
          <p:spPr>
            <a:xfrm>
              <a:off x="1666606" y="60327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ussdiagramm: Verbindungsstelle 7"/>
            <p:cNvSpPr/>
            <p:nvPr/>
          </p:nvSpPr>
          <p:spPr>
            <a:xfrm>
              <a:off x="1959581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lussdiagramm: Verbindungsstelle 8"/>
            <p:cNvSpPr/>
            <p:nvPr/>
          </p:nvSpPr>
          <p:spPr>
            <a:xfrm>
              <a:off x="2165891" y="598985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lussdiagramm: Verbindungsstelle 9"/>
            <p:cNvSpPr/>
            <p:nvPr/>
          </p:nvSpPr>
          <p:spPr>
            <a:xfrm>
              <a:off x="2264381" y="575869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lussdiagramm: Verbindungsstelle 10"/>
            <p:cNvSpPr/>
            <p:nvPr/>
          </p:nvSpPr>
          <p:spPr>
            <a:xfrm>
              <a:off x="3850064" y="345335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lussdiagramm: Verbindungsstelle 11"/>
            <p:cNvSpPr/>
            <p:nvPr/>
          </p:nvSpPr>
          <p:spPr>
            <a:xfrm>
              <a:off x="3476572" y="387388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lussdiagramm: Verbindungsstelle 12"/>
            <p:cNvSpPr/>
            <p:nvPr/>
          </p:nvSpPr>
          <p:spPr>
            <a:xfrm>
              <a:off x="3427328" y="447261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ussdiagramm: Verbindungsstelle 13"/>
            <p:cNvSpPr/>
            <p:nvPr/>
          </p:nvSpPr>
          <p:spPr>
            <a:xfrm>
              <a:off x="2524626" y="555295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lussdiagramm: Verbindungsstelle 14"/>
            <p:cNvSpPr/>
            <p:nvPr/>
          </p:nvSpPr>
          <p:spPr>
            <a:xfrm>
              <a:off x="3173562" y="459933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lussdiagramm: Verbindungsstelle 15"/>
            <p:cNvSpPr/>
            <p:nvPr/>
          </p:nvSpPr>
          <p:spPr>
            <a:xfrm>
              <a:off x="4039736" y="29837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lussdiagramm: Verbindungsstelle 16"/>
            <p:cNvSpPr/>
            <p:nvPr/>
          </p:nvSpPr>
          <p:spPr>
            <a:xfrm>
              <a:off x="2467955" y="584487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lussdiagramm: Verbindungsstelle 17"/>
            <p:cNvSpPr/>
            <p:nvPr/>
          </p:nvSpPr>
          <p:spPr>
            <a:xfrm>
              <a:off x="3925502" y="328465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lussdiagramm: Verbindungsstelle 18"/>
            <p:cNvSpPr/>
            <p:nvPr/>
          </p:nvSpPr>
          <p:spPr>
            <a:xfrm>
              <a:off x="3804345" y="2881736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lussdiagramm: Verbindungsstelle 19"/>
            <p:cNvSpPr/>
            <p:nvPr/>
          </p:nvSpPr>
          <p:spPr>
            <a:xfrm>
              <a:off x="3781486" y="366436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lussdiagramm: Verbindungsstelle 20"/>
            <p:cNvSpPr/>
            <p:nvPr/>
          </p:nvSpPr>
          <p:spPr>
            <a:xfrm>
              <a:off x="2749801" y="495747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lussdiagramm: Verbindungsstelle 21"/>
            <p:cNvSpPr/>
            <p:nvPr/>
          </p:nvSpPr>
          <p:spPr>
            <a:xfrm>
              <a:off x="2675863" y="5815231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ussdiagramm: Verbindungsstelle 22"/>
            <p:cNvSpPr/>
            <p:nvPr/>
          </p:nvSpPr>
          <p:spPr>
            <a:xfrm>
              <a:off x="2749801" y="5536594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lussdiagramm: Verbindungsstelle 23"/>
            <p:cNvSpPr/>
            <p:nvPr/>
          </p:nvSpPr>
          <p:spPr>
            <a:xfrm>
              <a:off x="2828263" y="5292569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lussdiagramm: Verbindungsstelle 24"/>
            <p:cNvSpPr/>
            <p:nvPr/>
          </p:nvSpPr>
          <p:spPr>
            <a:xfrm>
              <a:off x="3127843" y="5291637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lussdiagramm: Verbindungsstelle 25"/>
            <p:cNvSpPr/>
            <p:nvPr/>
          </p:nvSpPr>
          <p:spPr>
            <a:xfrm>
              <a:off x="3026382" y="5042410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lussdiagramm: Verbindungsstelle 26"/>
            <p:cNvSpPr/>
            <p:nvPr/>
          </p:nvSpPr>
          <p:spPr>
            <a:xfrm>
              <a:off x="3349438" y="4941043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lussdiagramm: Verbindungsstelle 27"/>
            <p:cNvSpPr/>
            <p:nvPr/>
          </p:nvSpPr>
          <p:spPr>
            <a:xfrm>
              <a:off x="33722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lussdiagramm: Verbindungsstelle 28"/>
            <p:cNvSpPr/>
            <p:nvPr/>
          </p:nvSpPr>
          <p:spPr>
            <a:xfrm>
              <a:off x="3579897" y="4191625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lussdiagramm: Verbindungsstelle 29"/>
            <p:cNvSpPr/>
            <p:nvPr/>
          </p:nvSpPr>
          <p:spPr>
            <a:xfrm>
              <a:off x="3709478" y="4071648"/>
              <a:ext cx="45719" cy="45719"/>
            </a:xfrm>
            <a:prstGeom prst="flowChartConnector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" name="Gerade Verbindung mit Pfeil 1"/>
            <p:cNvCxnSpPr/>
            <p:nvPr/>
          </p:nvCxnSpPr>
          <p:spPr>
            <a:xfrm>
              <a:off x="1477230" y="6109210"/>
              <a:ext cx="3672000" cy="249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549238" y="2508810"/>
              <a:ext cx="0" cy="36720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049" y="2594471"/>
              <a:ext cx="2365453" cy="3517697"/>
            </a:xfrm>
            <a:prstGeom prst="rect">
              <a:avLst/>
            </a:prstGeom>
          </p:spPr>
        </p:pic>
      </p:grpSp>
      <p:sp>
        <p:nvSpPr>
          <p:cNvPr id="125" name="Textfeld 124"/>
          <p:cNvSpPr txBox="1"/>
          <p:nvPr/>
        </p:nvSpPr>
        <p:spPr>
          <a:xfrm>
            <a:off x="1357268" y="605339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5773949" y="604621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(b)</a:t>
            </a:r>
          </a:p>
        </p:txBody>
      </p:sp>
      <p:sp>
        <p:nvSpPr>
          <p:cNvPr id="127" name="Textfeld 126"/>
          <p:cNvSpPr txBox="1"/>
          <p:nvPr/>
        </p:nvSpPr>
        <p:spPr>
          <a:xfrm>
            <a:off x="10329447" y="603275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6122752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ogen 5"/>
          <p:cNvSpPr/>
          <p:nvPr/>
        </p:nvSpPr>
        <p:spPr>
          <a:xfrm rot="5400000">
            <a:off x="-2736812" y="-3447764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ogen 6"/>
          <p:cNvSpPr/>
          <p:nvPr/>
        </p:nvSpPr>
        <p:spPr>
          <a:xfrm rot="16200000" flipH="1">
            <a:off x="2087724" y="-3583232"/>
            <a:ext cx="8568952" cy="9217024"/>
          </a:xfrm>
          <a:prstGeom prst="arc">
            <a:avLst>
              <a:gd name="adj1" fmla="val 16983931"/>
              <a:gd name="adj2" fmla="val 0"/>
            </a:avLst>
          </a:prstGeom>
          <a:ln w="127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ogen 7"/>
          <p:cNvSpPr/>
          <p:nvPr/>
        </p:nvSpPr>
        <p:spPr>
          <a:xfrm rot="5400000">
            <a:off x="1262670" y="-210442"/>
            <a:ext cx="5616626" cy="3102423"/>
          </a:xfrm>
          <a:prstGeom prst="arc">
            <a:avLst>
              <a:gd name="adj1" fmla="val 17702432"/>
              <a:gd name="adj2" fmla="val 3804975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4052981" y="1916832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91680" y="5717783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531693" y="3587074"/>
            <a:ext cx="3170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850583" y="1565341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225177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3A2517AE-9E11-426C-829B-7D1E58458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4533233" y="223578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898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-483015" y="5281674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222A11-4418-4D11-9E31-D285278A57CC}"/>
              </a:ext>
            </a:extLst>
          </p:cNvPr>
          <p:cNvCxnSpPr/>
          <p:nvPr/>
        </p:nvCxnSpPr>
        <p:spPr>
          <a:xfrm>
            <a:off x="1830031" y="5621413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1047847-C7D9-4CC7-95A2-C0548E8242A3}"/>
              </a:ext>
            </a:extLst>
          </p:cNvPr>
          <p:cNvCxnSpPr/>
          <p:nvPr/>
        </p:nvCxnSpPr>
        <p:spPr>
          <a:xfrm flipV="1">
            <a:off x="1974047" y="1876997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AC13F711-2ECA-4DE1-9402-FF8902E2020A}"/>
              </a:ext>
            </a:extLst>
          </p:cNvPr>
          <p:cNvCxnSpPr/>
          <p:nvPr/>
        </p:nvCxnSpPr>
        <p:spPr>
          <a:xfrm>
            <a:off x="4695388" y="1876997"/>
            <a:ext cx="36004" cy="3807875"/>
          </a:xfrm>
          <a:prstGeom prst="line">
            <a:avLst/>
          </a:prstGeom>
          <a:ln w="31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AA0D00C-492F-4AD6-87BE-60787C8FE990}"/>
              </a:ext>
            </a:extLst>
          </p:cNvPr>
          <p:cNvSpPr txBox="1"/>
          <p:nvPr/>
        </p:nvSpPr>
        <p:spPr>
          <a:xfrm>
            <a:off x="2334087" y="5677948"/>
            <a:ext cx="460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Model </a:t>
            </a:r>
            <a:r>
              <a:rPr lang="de-DE" sz="1400" b="1" dirty="0" err="1"/>
              <a:t>complexity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24982A0-EF78-47B0-BE2A-D52828D8E12F}"/>
              </a:ext>
            </a:extLst>
          </p:cNvPr>
          <p:cNvSpPr txBox="1"/>
          <p:nvPr/>
        </p:nvSpPr>
        <p:spPr>
          <a:xfrm rot="16200000">
            <a:off x="65028" y="3547239"/>
            <a:ext cx="326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</a:t>
            </a:r>
            <a:r>
              <a:rPr lang="de-DE" sz="1400" b="1" dirty="0"/>
              <a:t>Bias</a:t>
            </a:r>
            <a:r>
              <a:rPr lang="de-DE" sz="1400" b="1" baseline="30000" dirty="0"/>
              <a:t>2</a:t>
            </a:r>
            <a:r>
              <a:rPr lang="de-DE" sz="1400" b="1" dirty="0"/>
              <a:t>, </a:t>
            </a:r>
            <a:r>
              <a:rPr lang="de-DE" sz="1400" b="1" dirty="0" err="1"/>
              <a:t>variance</a:t>
            </a:r>
            <a:r>
              <a:rPr lang="de-DE" sz="1400" b="1" dirty="0"/>
              <a:t>, </a:t>
            </a:r>
            <a:r>
              <a:rPr lang="de-DE" sz="1400" b="1" dirty="0" err="1"/>
              <a:t>error</a:t>
            </a:r>
            <a:r>
              <a:rPr lang="de-DE" sz="1400" b="1" dirty="0"/>
              <a:t>           </a:t>
            </a:r>
            <a:r>
              <a:rPr lang="de-DE" sz="1400" dirty="0"/>
              <a:t>high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51868C-2CC6-4CA9-AC45-06D26630269A}"/>
              </a:ext>
            </a:extLst>
          </p:cNvPr>
          <p:cNvSpPr txBox="1"/>
          <p:nvPr/>
        </p:nvSpPr>
        <p:spPr>
          <a:xfrm>
            <a:off x="2492990" y="1525506"/>
            <a:ext cx="4483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Underfitting</a:t>
            </a:r>
            <a:r>
              <a:rPr lang="de-DE" sz="1400" b="1" dirty="0"/>
              <a:t>         Optimal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complexity</a:t>
            </a:r>
            <a:r>
              <a:rPr lang="de-DE" sz="1400" b="1" dirty="0"/>
              <a:t>      </a:t>
            </a:r>
            <a:r>
              <a:rPr lang="de-DE" sz="1400" b="1" dirty="0" err="1"/>
              <a:t>Overfitting</a:t>
            </a:r>
            <a:endParaRPr lang="de-DE" sz="1400" b="1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82B11FDC-A114-40C8-AD71-C0AC5841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34" y="2021013"/>
            <a:ext cx="3011685" cy="212768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25D80DFB-4149-43D5-B4FB-A971D7FD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8" y="2004088"/>
            <a:ext cx="4480948" cy="32555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006D3B2-951B-462B-AC25-FE839AD7B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10" y="2018566"/>
            <a:ext cx="4480948" cy="3267739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48A789F8-B2A4-46C4-9774-C51D8D3BD302}"/>
              </a:ext>
            </a:extLst>
          </p:cNvPr>
          <p:cNvSpPr txBox="1"/>
          <p:nvPr/>
        </p:nvSpPr>
        <p:spPr>
          <a:xfrm>
            <a:off x="2953499" y="375904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Bias</a:t>
            </a:r>
            <a:r>
              <a:rPr lang="de-DE" sz="1400" baseline="300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7816E56-7C0E-473D-A5BA-4D4216D5855A}"/>
              </a:ext>
            </a:extLst>
          </p:cNvPr>
          <p:cNvSpPr txBox="1"/>
          <p:nvPr/>
        </p:nvSpPr>
        <p:spPr>
          <a:xfrm>
            <a:off x="6102911" y="3701127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Variance</a:t>
            </a:r>
            <a:endParaRPr lang="de-DE" sz="1400" baseline="30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C93ED4F-A6C0-474A-A798-5F07AC1CD1BF}"/>
              </a:ext>
            </a:extLst>
          </p:cNvPr>
          <p:cNvSpPr txBox="1"/>
          <p:nvPr/>
        </p:nvSpPr>
        <p:spPr>
          <a:xfrm>
            <a:off x="4455355" y="3774470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Error</a:t>
            </a:r>
            <a:endParaRPr lang="de-DE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7799925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 flipV="1">
            <a:off x="1331640" y="1946589"/>
            <a:ext cx="5616623" cy="1838708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8714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440275" y="7958046"/>
            <a:ext cx="9144000" cy="2897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1358621" y="3785297"/>
            <a:ext cx="5517635" cy="1898422"/>
          </a:xfrm>
          <a:custGeom>
            <a:avLst/>
            <a:gdLst>
              <a:gd name="connsiteX0" fmla="*/ 768 w 5741168"/>
              <a:gd name="connsiteY0" fmla="*/ 2344473 h 2344473"/>
              <a:gd name="connsiteX1" fmla="*/ 144701 w 5741168"/>
              <a:gd name="connsiteY1" fmla="*/ 1641740 h 2344473"/>
              <a:gd name="connsiteX2" fmla="*/ 898235 w 5741168"/>
              <a:gd name="connsiteY2" fmla="*/ 972873 h 2344473"/>
              <a:gd name="connsiteX3" fmla="*/ 2456101 w 5741168"/>
              <a:gd name="connsiteY3" fmla="*/ 312473 h 2344473"/>
              <a:gd name="connsiteX4" fmla="*/ 4623568 w 5741168"/>
              <a:gd name="connsiteY4" fmla="*/ 33073 h 2344473"/>
              <a:gd name="connsiteX5" fmla="*/ 5741168 w 5741168"/>
              <a:gd name="connsiteY5" fmla="*/ 16140 h 23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1168" h="2344473">
                <a:moveTo>
                  <a:pt x="768" y="2344473"/>
                </a:moveTo>
                <a:cubicBezTo>
                  <a:pt x="-2055" y="2107406"/>
                  <a:pt x="-4877" y="1870340"/>
                  <a:pt x="144701" y="1641740"/>
                </a:cubicBezTo>
                <a:cubicBezTo>
                  <a:pt x="294279" y="1413140"/>
                  <a:pt x="513002" y="1194417"/>
                  <a:pt x="898235" y="972873"/>
                </a:cubicBezTo>
                <a:cubicBezTo>
                  <a:pt x="1283468" y="751329"/>
                  <a:pt x="1835212" y="469106"/>
                  <a:pt x="2456101" y="312473"/>
                </a:cubicBezTo>
                <a:cubicBezTo>
                  <a:pt x="3076990" y="155840"/>
                  <a:pt x="4076057" y="82462"/>
                  <a:pt x="4623568" y="33073"/>
                </a:cubicBezTo>
                <a:cubicBezTo>
                  <a:pt x="5171079" y="-16316"/>
                  <a:pt x="5456123" y="-88"/>
                  <a:pt x="5741168" y="16140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928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635896" y="1781779"/>
            <a:ext cx="2952328" cy="1152128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84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588146" y="364970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(</a:t>
            </a:r>
            <a:r>
              <a:rPr lang="de-DE" sz="1400" dirty="0" err="1"/>
              <a:t>good</a:t>
            </a:r>
            <a:r>
              <a:rPr lang="de-DE" sz="1400" dirty="0"/>
              <a:t>)               </a:t>
            </a:r>
            <a:r>
              <a:rPr lang="de-DE" sz="1400" b="1" dirty="0"/>
              <a:t>Error               </a:t>
            </a:r>
            <a:r>
              <a:rPr lang="de-DE" sz="1400" dirty="0"/>
              <a:t>high (</a:t>
            </a:r>
            <a:r>
              <a:rPr lang="de-DE" sz="1400" dirty="0" err="1"/>
              <a:t>bad</a:t>
            </a:r>
            <a:r>
              <a:rPr lang="de-DE" sz="1400" dirty="0"/>
              <a:t>)</a:t>
            </a:r>
          </a:p>
        </p:txBody>
      </p:sp>
      <p:sp>
        <p:nvSpPr>
          <p:cNvPr id="10" name="Freihandform 9"/>
          <p:cNvSpPr/>
          <p:nvPr/>
        </p:nvSpPr>
        <p:spPr>
          <a:xfrm flipV="1">
            <a:off x="1331640" y="4989014"/>
            <a:ext cx="5020733" cy="672234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 rechteckige Legende 6"/>
          <p:cNvSpPr/>
          <p:nvPr/>
        </p:nvSpPr>
        <p:spPr>
          <a:xfrm>
            <a:off x="3491880" y="1335999"/>
            <a:ext cx="2952328" cy="1482596"/>
          </a:xfrm>
          <a:prstGeom prst="wedgeRoundRectCallout">
            <a:avLst>
              <a:gd name="adj1" fmla="val 27544"/>
              <a:gd name="adj2" fmla="val 131229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instances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371600" y="2175933"/>
            <a:ext cx="4980773" cy="1973147"/>
          </a:xfrm>
          <a:custGeom>
            <a:avLst/>
            <a:gdLst>
              <a:gd name="connsiteX0" fmla="*/ 0 w 4910667"/>
              <a:gd name="connsiteY0" fmla="*/ 0 h 1684867"/>
              <a:gd name="connsiteX1" fmla="*/ 270933 w 4910667"/>
              <a:gd name="connsiteY1" fmla="*/ 448734 h 1684867"/>
              <a:gd name="connsiteX2" fmla="*/ 1456267 w 4910667"/>
              <a:gd name="connsiteY2" fmla="*/ 1083734 h 1684867"/>
              <a:gd name="connsiteX3" fmla="*/ 3014133 w 4910667"/>
              <a:gd name="connsiteY3" fmla="*/ 1413934 h 1684867"/>
              <a:gd name="connsiteX4" fmla="*/ 4910667 w 4910667"/>
              <a:gd name="connsiteY4" fmla="*/ 1684867 h 168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0667" h="1684867">
                <a:moveTo>
                  <a:pt x="0" y="0"/>
                </a:moveTo>
                <a:cubicBezTo>
                  <a:pt x="14111" y="134056"/>
                  <a:pt x="28222" y="268112"/>
                  <a:pt x="270933" y="448734"/>
                </a:cubicBezTo>
                <a:cubicBezTo>
                  <a:pt x="513644" y="629356"/>
                  <a:pt x="999067" y="922867"/>
                  <a:pt x="1456267" y="1083734"/>
                </a:cubicBezTo>
                <a:cubicBezTo>
                  <a:pt x="1913467" y="1244601"/>
                  <a:pt x="2438400" y="1313745"/>
                  <a:pt x="3014133" y="1413934"/>
                </a:cubicBezTo>
                <a:cubicBezTo>
                  <a:pt x="3589866" y="1514123"/>
                  <a:pt x="4250266" y="1599495"/>
                  <a:pt x="4910667" y="1684867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617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-1692696" y="1484784"/>
            <a:ext cx="6048662" cy="4108728"/>
            <a:chOff x="899601" y="1916832"/>
            <a:chExt cx="6048662" cy="4108728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8" name="Freihandform 17"/>
            <p:cNvSpPr/>
            <p:nvPr/>
          </p:nvSpPr>
          <p:spPr>
            <a:xfrm flipV="1">
              <a:off x="1331640" y="1946589"/>
              <a:ext cx="5616623" cy="1838708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92080" y="1484784"/>
            <a:ext cx="5976655" cy="4108728"/>
            <a:chOff x="899601" y="1916832"/>
            <a:chExt cx="5976655" cy="4108728"/>
          </a:xfrm>
        </p:grpSpPr>
        <p:cxnSp>
          <p:nvCxnSpPr>
            <p:cNvPr id="20" name="Gerade Verbindung mit Pfeil 1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24" name="Freihandform 23"/>
            <p:cNvSpPr/>
            <p:nvPr/>
          </p:nvSpPr>
          <p:spPr>
            <a:xfrm>
              <a:off x="1358621" y="3785297"/>
              <a:ext cx="5517635" cy="1898422"/>
            </a:xfrm>
            <a:custGeom>
              <a:avLst/>
              <a:gdLst>
                <a:gd name="connsiteX0" fmla="*/ 768 w 5741168"/>
                <a:gd name="connsiteY0" fmla="*/ 2344473 h 2344473"/>
                <a:gd name="connsiteX1" fmla="*/ 144701 w 5741168"/>
                <a:gd name="connsiteY1" fmla="*/ 1641740 h 2344473"/>
                <a:gd name="connsiteX2" fmla="*/ 898235 w 5741168"/>
                <a:gd name="connsiteY2" fmla="*/ 972873 h 2344473"/>
                <a:gd name="connsiteX3" fmla="*/ 2456101 w 5741168"/>
                <a:gd name="connsiteY3" fmla="*/ 312473 h 2344473"/>
                <a:gd name="connsiteX4" fmla="*/ 4623568 w 5741168"/>
                <a:gd name="connsiteY4" fmla="*/ 33073 h 2344473"/>
                <a:gd name="connsiteX5" fmla="*/ 5741168 w 5741168"/>
                <a:gd name="connsiteY5" fmla="*/ 16140 h 23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168" h="2344473">
                  <a:moveTo>
                    <a:pt x="768" y="2344473"/>
                  </a:moveTo>
                  <a:cubicBezTo>
                    <a:pt x="-2055" y="2107406"/>
                    <a:pt x="-4877" y="1870340"/>
                    <a:pt x="144701" y="1641740"/>
                  </a:cubicBezTo>
                  <a:cubicBezTo>
                    <a:pt x="294279" y="1413140"/>
                    <a:pt x="513002" y="1194417"/>
                    <a:pt x="898235" y="972873"/>
                  </a:cubicBezTo>
                  <a:cubicBezTo>
                    <a:pt x="1283468" y="751329"/>
                    <a:pt x="1835212" y="469106"/>
                    <a:pt x="2456101" y="312473"/>
                  </a:cubicBezTo>
                  <a:cubicBezTo>
                    <a:pt x="3076990" y="155840"/>
                    <a:pt x="4076057" y="82462"/>
                    <a:pt x="4623568" y="33073"/>
                  </a:cubicBezTo>
                  <a:cubicBezTo>
                    <a:pt x="5171079" y="-16316"/>
                    <a:pt x="5456123" y="-88"/>
                    <a:pt x="5741168" y="1614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358991" y="5838190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-684584" y="2204864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5971" y="4266796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57972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2016723" y="1598053"/>
            <a:ext cx="5976655" cy="4243781"/>
            <a:chOff x="899601" y="1781779"/>
            <a:chExt cx="5976655" cy="4243781"/>
          </a:xfrm>
        </p:grpSpPr>
        <p:cxnSp>
          <p:nvCxnSpPr>
            <p:cNvPr id="2" name="Gerade Verbindung mit Pfeil 1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Gerade Verbindung mit Pfeil 2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6" name="Freihandform 5"/>
            <p:cNvSpPr/>
            <p:nvPr/>
          </p:nvSpPr>
          <p:spPr>
            <a:xfrm>
              <a:off x="1351467" y="2181529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ihandform 6"/>
            <p:cNvSpPr/>
            <p:nvPr/>
          </p:nvSpPr>
          <p:spPr>
            <a:xfrm flipV="1">
              <a:off x="1331640" y="3950982"/>
              <a:ext cx="5020733" cy="1710266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635896" y="1781779"/>
              <a:ext cx="2952328" cy="1152128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curves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already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need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adding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824037" y="1152273"/>
            <a:ext cx="5976655" cy="4689561"/>
            <a:chOff x="899601" y="1335999"/>
            <a:chExt cx="5976655" cy="4689561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1187624" y="5661248"/>
              <a:ext cx="568863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 flipV="1">
              <a:off x="1331640" y="1916832"/>
              <a:ext cx="0" cy="388843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1691680" y="5717783"/>
              <a:ext cx="4382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                                    </a:t>
              </a:r>
              <a:r>
                <a:rPr lang="de-DE" sz="1400" b="1" dirty="0"/>
                <a:t>Training </a:t>
              </a:r>
              <a:r>
                <a:rPr lang="de-DE" sz="1400" b="1" dirty="0" err="1"/>
                <a:t>set</a:t>
              </a:r>
              <a:r>
                <a:rPr lang="de-DE" sz="1400" b="1" dirty="0"/>
                <a:t> </a:t>
              </a:r>
              <a:r>
                <a:rPr lang="de-DE" sz="1400" b="1" dirty="0" err="1"/>
                <a:t>size</a:t>
              </a:r>
              <a:r>
                <a:rPr lang="de-DE" sz="1400" b="1" dirty="0"/>
                <a:t>                        </a:t>
              </a:r>
              <a:r>
                <a:rPr lang="de-DE" sz="1400" dirty="0"/>
                <a:t>high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 rot="16200000">
              <a:off x="-588146" y="3649700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low</a:t>
              </a:r>
              <a:r>
                <a:rPr lang="de-DE" sz="1400" dirty="0"/>
                <a:t> (</a:t>
              </a:r>
              <a:r>
                <a:rPr lang="de-DE" sz="1400" dirty="0" err="1"/>
                <a:t>good</a:t>
              </a:r>
              <a:r>
                <a:rPr lang="de-DE" sz="1400" dirty="0"/>
                <a:t>)               </a:t>
              </a:r>
              <a:r>
                <a:rPr lang="de-DE" sz="1400" b="1" dirty="0"/>
                <a:t>Error               </a:t>
              </a:r>
              <a:r>
                <a:rPr lang="de-DE" sz="1400" dirty="0"/>
                <a:t>high (</a:t>
              </a:r>
              <a:r>
                <a:rPr lang="de-DE" sz="1400" dirty="0" err="1"/>
                <a:t>bad</a:t>
              </a:r>
              <a:r>
                <a:rPr lang="de-DE" sz="1400" dirty="0"/>
                <a:t>)</a:t>
              </a:r>
            </a:p>
          </p:txBody>
        </p:sp>
        <p:sp>
          <p:nvSpPr>
            <p:cNvPr id="14" name="Freihandform 13"/>
            <p:cNvSpPr/>
            <p:nvPr/>
          </p:nvSpPr>
          <p:spPr>
            <a:xfrm flipV="1">
              <a:off x="1331640" y="4989014"/>
              <a:ext cx="5020733" cy="672234"/>
            </a:xfrm>
            <a:custGeom>
              <a:avLst/>
              <a:gdLst>
                <a:gd name="connsiteX0" fmla="*/ 0 w 5020733"/>
                <a:gd name="connsiteY0" fmla="*/ 0 h 1710266"/>
                <a:gd name="connsiteX1" fmla="*/ 67733 w 5020733"/>
                <a:gd name="connsiteY1" fmla="*/ 694266 h 1710266"/>
                <a:gd name="connsiteX2" fmla="*/ 397933 w 5020733"/>
                <a:gd name="connsiteY2" fmla="*/ 1227666 h 1710266"/>
                <a:gd name="connsiteX3" fmla="*/ 1337733 w 5020733"/>
                <a:gd name="connsiteY3" fmla="*/ 1608666 h 1710266"/>
                <a:gd name="connsiteX4" fmla="*/ 5020733 w 5020733"/>
                <a:gd name="connsiteY4" fmla="*/ 1710266 h 1710266"/>
                <a:gd name="connsiteX5" fmla="*/ 5020733 w 5020733"/>
                <a:gd name="connsiteY5" fmla="*/ 1710266 h 1710266"/>
                <a:gd name="connsiteX6" fmla="*/ 5020733 w 5020733"/>
                <a:gd name="connsiteY6" fmla="*/ 1710266 h 17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0733" h="1710266">
                  <a:moveTo>
                    <a:pt x="0" y="0"/>
                  </a:moveTo>
                  <a:cubicBezTo>
                    <a:pt x="705" y="244827"/>
                    <a:pt x="1411" y="489655"/>
                    <a:pt x="67733" y="694266"/>
                  </a:cubicBezTo>
                  <a:cubicBezTo>
                    <a:pt x="134055" y="898877"/>
                    <a:pt x="186266" y="1075266"/>
                    <a:pt x="397933" y="1227666"/>
                  </a:cubicBezTo>
                  <a:cubicBezTo>
                    <a:pt x="609600" y="1380066"/>
                    <a:pt x="567266" y="1528233"/>
                    <a:pt x="1337733" y="1608666"/>
                  </a:cubicBezTo>
                  <a:cubicBezTo>
                    <a:pt x="2108200" y="1689099"/>
                    <a:pt x="5020733" y="1710266"/>
                    <a:pt x="5020733" y="1710266"/>
                  </a:cubicBezTo>
                  <a:lnTo>
                    <a:pt x="5020733" y="1710266"/>
                  </a:lnTo>
                  <a:lnTo>
                    <a:pt x="5020733" y="1710266"/>
                  </a:lnTo>
                </a:path>
              </a:pathLst>
            </a:cu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 rechteckige Legende 14"/>
            <p:cNvSpPr/>
            <p:nvPr/>
          </p:nvSpPr>
          <p:spPr>
            <a:xfrm>
              <a:off x="3491880" y="1335999"/>
              <a:ext cx="2952328" cy="1482596"/>
            </a:xfrm>
            <a:prstGeom prst="wedgeRoundRectCallout">
              <a:avLst>
                <a:gd name="adj1" fmla="val 27544"/>
                <a:gd name="adj2" fmla="val 131229"/>
                <a:gd name="adj3" fmla="val 1666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could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curve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Add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more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training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instances</a:t>
              </a:r>
              <a:endPara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371600" y="2175933"/>
              <a:ext cx="4980773" cy="1973147"/>
            </a:xfrm>
            <a:custGeom>
              <a:avLst/>
              <a:gdLst>
                <a:gd name="connsiteX0" fmla="*/ 0 w 4910667"/>
                <a:gd name="connsiteY0" fmla="*/ 0 h 1684867"/>
                <a:gd name="connsiteX1" fmla="*/ 270933 w 4910667"/>
                <a:gd name="connsiteY1" fmla="*/ 448734 h 1684867"/>
                <a:gd name="connsiteX2" fmla="*/ 1456267 w 4910667"/>
                <a:gd name="connsiteY2" fmla="*/ 1083734 h 1684867"/>
                <a:gd name="connsiteX3" fmla="*/ 3014133 w 4910667"/>
                <a:gd name="connsiteY3" fmla="*/ 1413934 h 1684867"/>
                <a:gd name="connsiteX4" fmla="*/ 4910667 w 4910667"/>
                <a:gd name="connsiteY4" fmla="*/ 1684867 h 16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0667" h="1684867">
                  <a:moveTo>
                    <a:pt x="0" y="0"/>
                  </a:moveTo>
                  <a:cubicBezTo>
                    <a:pt x="14111" y="134056"/>
                    <a:pt x="28222" y="268112"/>
                    <a:pt x="270933" y="448734"/>
                  </a:cubicBezTo>
                  <a:cubicBezTo>
                    <a:pt x="513644" y="629356"/>
                    <a:pt x="999067" y="922867"/>
                    <a:pt x="1456267" y="1083734"/>
                  </a:cubicBezTo>
                  <a:cubicBezTo>
                    <a:pt x="1913467" y="1244601"/>
                    <a:pt x="2438400" y="1313745"/>
                    <a:pt x="3014133" y="1413934"/>
                  </a:cubicBezTo>
                  <a:cubicBezTo>
                    <a:pt x="3589866" y="1514123"/>
                    <a:pt x="4250266" y="1599495"/>
                    <a:pt x="4910667" y="1684867"/>
                  </a:cubicBezTo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1115616" y="6021288"/>
            <a:ext cx="7436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                                                                          (b)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-841760" y="4107819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6084168" y="4907845"/>
            <a:ext cx="143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269616" y="286101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5806335" y="2480980"/>
            <a:ext cx="114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24715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/>
          <p:cNvCxnSpPr/>
          <p:nvPr/>
        </p:nvCxnSpPr>
        <p:spPr>
          <a:xfrm>
            <a:off x="1187624" y="5661248"/>
            <a:ext cx="568863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 flipV="1">
            <a:off x="1331640" y="1916832"/>
            <a:ext cx="0" cy="388843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691680" y="5717783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low</a:t>
            </a:r>
            <a:r>
              <a:rPr lang="de-DE" sz="1400" dirty="0"/>
              <a:t>                                     </a:t>
            </a:r>
            <a:r>
              <a:rPr lang="de-DE" sz="1400" b="1" dirty="0"/>
              <a:t>Training </a:t>
            </a:r>
            <a:r>
              <a:rPr lang="de-DE" sz="1400" b="1" dirty="0" err="1"/>
              <a:t>set</a:t>
            </a:r>
            <a:r>
              <a:rPr lang="de-DE" sz="1400" b="1" dirty="0"/>
              <a:t> </a:t>
            </a:r>
            <a:r>
              <a:rPr lang="de-DE" sz="1400" b="1" dirty="0" err="1"/>
              <a:t>size</a:t>
            </a:r>
            <a:r>
              <a:rPr lang="de-DE" sz="1400" b="1" dirty="0"/>
              <a:t>                        </a:t>
            </a:r>
            <a:r>
              <a:rPr lang="de-DE" sz="1400" dirty="0"/>
              <a:t>high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-483394" y="3649700"/>
            <a:ext cx="30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/>
              <a:t>bad</a:t>
            </a:r>
            <a:r>
              <a:rPr lang="de-DE" sz="1400" dirty="0"/>
              <a:t>)                 </a:t>
            </a:r>
            <a:r>
              <a:rPr lang="de-DE" sz="1400" b="1" dirty="0" err="1"/>
              <a:t>Accuracy</a:t>
            </a:r>
            <a:r>
              <a:rPr lang="de-DE" sz="1400" b="1" dirty="0"/>
              <a:t>       </a:t>
            </a:r>
            <a:r>
              <a:rPr lang="de-DE" sz="1400" dirty="0"/>
              <a:t>         (</a:t>
            </a:r>
            <a:r>
              <a:rPr lang="de-DE" sz="1400" dirty="0" err="1"/>
              <a:t>good</a:t>
            </a:r>
            <a:r>
              <a:rPr lang="de-DE" sz="1400" dirty="0"/>
              <a:t>) </a:t>
            </a:r>
          </a:p>
        </p:txBody>
      </p:sp>
      <p:sp>
        <p:nvSpPr>
          <p:cNvPr id="4" name="Freihandform 3"/>
          <p:cNvSpPr/>
          <p:nvPr/>
        </p:nvSpPr>
        <p:spPr>
          <a:xfrm>
            <a:off x="1351467" y="2181529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 flipV="1">
            <a:off x="1331640" y="3950982"/>
            <a:ext cx="5020733" cy="1710266"/>
          </a:xfrm>
          <a:custGeom>
            <a:avLst/>
            <a:gdLst>
              <a:gd name="connsiteX0" fmla="*/ 0 w 5020733"/>
              <a:gd name="connsiteY0" fmla="*/ 0 h 1710266"/>
              <a:gd name="connsiteX1" fmla="*/ 67733 w 5020733"/>
              <a:gd name="connsiteY1" fmla="*/ 694266 h 1710266"/>
              <a:gd name="connsiteX2" fmla="*/ 397933 w 5020733"/>
              <a:gd name="connsiteY2" fmla="*/ 1227666 h 1710266"/>
              <a:gd name="connsiteX3" fmla="*/ 1337733 w 5020733"/>
              <a:gd name="connsiteY3" fmla="*/ 1608666 h 1710266"/>
              <a:gd name="connsiteX4" fmla="*/ 5020733 w 5020733"/>
              <a:gd name="connsiteY4" fmla="*/ 1710266 h 1710266"/>
              <a:gd name="connsiteX5" fmla="*/ 5020733 w 5020733"/>
              <a:gd name="connsiteY5" fmla="*/ 1710266 h 1710266"/>
              <a:gd name="connsiteX6" fmla="*/ 5020733 w 5020733"/>
              <a:gd name="connsiteY6" fmla="*/ 1710266 h 17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0733" h="1710266">
                <a:moveTo>
                  <a:pt x="0" y="0"/>
                </a:moveTo>
                <a:cubicBezTo>
                  <a:pt x="705" y="244827"/>
                  <a:pt x="1411" y="489655"/>
                  <a:pt x="67733" y="694266"/>
                </a:cubicBezTo>
                <a:cubicBezTo>
                  <a:pt x="134055" y="898877"/>
                  <a:pt x="186266" y="1075266"/>
                  <a:pt x="397933" y="1227666"/>
                </a:cubicBezTo>
                <a:cubicBezTo>
                  <a:pt x="609600" y="1380066"/>
                  <a:pt x="567266" y="1528233"/>
                  <a:pt x="1337733" y="1608666"/>
                </a:cubicBezTo>
                <a:cubicBezTo>
                  <a:pt x="2108200" y="1689099"/>
                  <a:pt x="5020733" y="1710266"/>
                  <a:pt x="5020733" y="1710266"/>
                </a:cubicBezTo>
                <a:lnTo>
                  <a:pt x="5020733" y="1710266"/>
                </a:lnTo>
                <a:lnTo>
                  <a:pt x="5020733" y="1710266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51176" y="2021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02600" y="54882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0</a:t>
            </a:r>
          </a:p>
        </p:txBody>
      </p:sp>
      <p:sp>
        <p:nvSpPr>
          <p:cNvPr id="9" name="Rechteck 8"/>
          <p:cNvSpPr/>
          <p:nvPr/>
        </p:nvSpPr>
        <p:spPr>
          <a:xfrm>
            <a:off x="-2484784" y="5642167"/>
            <a:ext cx="13537504" cy="307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4459203"/>
            <a:ext cx="172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763688" y="3036662"/>
            <a:ext cx="2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13459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links und rechts 1"/>
          <p:cNvSpPr/>
          <p:nvPr/>
        </p:nvSpPr>
        <p:spPr>
          <a:xfrm>
            <a:off x="1691680" y="764704"/>
            <a:ext cx="5328592" cy="936104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8813" y="909590"/>
            <a:ext cx="1499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Low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Underfitting</a:t>
            </a:r>
            <a:r>
              <a:rPr lang="de-DE" b="1" dirty="0"/>
              <a:t>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7073140" y="89176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High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Overfitting</a:t>
            </a:r>
            <a:r>
              <a:rPr lang="de-DE" b="1" dirty="0"/>
              <a:t>)</a:t>
            </a:r>
          </a:p>
        </p:txBody>
      </p:sp>
      <p:sp>
        <p:nvSpPr>
          <p:cNvPr id="5" name="Pfeil nach links und rechts 4"/>
          <p:cNvSpPr/>
          <p:nvPr/>
        </p:nvSpPr>
        <p:spPr>
          <a:xfrm>
            <a:off x="1732673" y="2348880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70157" y="2524254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450384" y="25242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8" name="Pfeil nach links und rechts 7"/>
          <p:cNvSpPr/>
          <p:nvPr/>
        </p:nvSpPr>
        <p:spPr>
          <a:xfrm>
            <a:off x="1732673" y="3501879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0157" y="3677253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450384" y="3677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1" name="Pfeil nach links und rechts 10"/>
          <p:cNvSpPr/>
          <p:nvPr/>
        </p:nvSpPr>
        <p:spPr>
          <a:xfrm>
            <a:off x="1732673" y="4365104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ANN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0157" y="4540478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450384" y="454047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11560" y="3356992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37283" y="4041938"/>
            <a:ext cx="1759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Artificial</a:t>
            </a:r>
            <a:endParaRPr lang="de-DE" dirty="0"/>
          </a:p>
          <a:p>
            <a:pPr algn="ctr"/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24" name="Pfeil nach links und rechts 23"/>
          <p:cNvSpPr/>
          <p:nvPr/>
        </p:nvSpPr>
        <p:spPr>
          <a:xfrm>
            <a:off x="1732673" y="5710172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70157" y="5885546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450384" y="58855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27" name="Pfeil nach links und rechts 26"/>
          <p:cNvSpPr/>
          <p:nvPr/>
        </p:nvSpPr>
        <p:spPr>
          <a:xfrm>
            <a:off x="1732673" y="6573397"/>
            <a:ext cx="5328592" cy="720080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70157" y="674877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Low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450384" y="674877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High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611560" y="5565285"/>
            <a:ext cx="7704856" cy="2016224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692845" y="6250231"/>
            <a:ext cx="167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/</a:t>
            </a:r>
          </a:p>
          <a:p>
            <a:pPr algn="ctr"/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-4106211" y="7240135"/>
            <a:ext cx="17140398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7C083E3-980C-4F66-ADA7-F8B86DF14C21}"/>
              </a:ext>
            </a:extLst>
          </p:cNvPr>
          <p:cNvSpPr txBox="1"/>
          <p:nvPr/>
        </p:nvSpPr>
        <p:spPr>
          <a:xfrm>
            <a:off x="3915247" y="466194"/>
            <a:ext cx="109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Optimum</a:t>
            </a:r>
          </a:p>
        </p:txBody>
      </p:sp>
    </p:spTree>
    <p:extLst>
      <p:ext uri="{BB962C8B-B14F-4D97-AF65-F5344CB8AC3E}">
        <p14:creationId xmlns:p14="http://schemas.microsoft.com/office/powerpoint/2010/main" val="30628747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2915770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3851856" y="2276840"/>
            <a:ext cx="2304320" cy="2304000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116287" y="1628750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de-DE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de-DE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066948" y="1700760"/>
            <a:ext cx="25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940190" y="4653170"/>
            <a:ext cx="1944270" cy="792110"/>
          </a:xfrm>
          <a:prstGeom prst="wedgeRoundRectCallout">
            <a:avLst>
              <a:gd name="adj1" fmla="val -66681"/>
              <a:gd name="adj2" fmla="val -15929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kumimoji="0" lang="de-DE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1907630" y="4653170"/>
            <a:ext cx="1944270" cy="792110"/>
          </a:xfrm>
          <a:prstGeom prst="wedgeRoundRectCallout">
            <a:avLst>
              <a:gd name="adj1" fmla="val 32170"/>
              <a:gd name="adj2" fmla="val -1432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negative (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3923910" y="4653170"/>
            <a:ext cx="1944270" cy="792110"/>
          </a:xfrm>
          <a:prstGeom prst="wedgeRoundRectCallout">
            <a:avLst>
              <a:gd name="adj1" fmla="val -15731"/>
              <a:gd name="adj2" fmla="val -1486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orrectly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26491"/>
            <a:ext cx="554837" cy="55483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51660" y="3074897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37140" y="2987918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Zapf Dingbats" charset="0"/>
                <a:cs typeface="Zapf Dingbats" charset="0"/>
              </a:rPr>
              <a:t>✖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219675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6804194" y="3429000"/>
            <a:ext cx="1944270" cy="792110"/>
          </a:xfrm>
          <a:prstGeom prst="wedgeRoundRectCallout">
            <a:avLst>
              <a:gd name="adj1" fmla="val -50275"/>
              <a:gd name="adj2" fmla="val -8546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negative (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6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AD8EB055-3921-45E6-B188-E50B1705F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844656">
            <a:off x="6272733" y="1066294"/>
            <a:ext cx="3834988" cy="30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28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19287" t="14844" r="28147" b="29328"/>
          <a:stretch>
            <a:fillRect/>
          </a:stretch>
        </p:blipFill>
        <p:spPr bwMode="auto">
          <a:xfrm>
            <a:off x="971500" y="1839267"/>
            <a:ext cx="4752660" cy="40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1195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0/0e/Traintest.svg/720px-Trainte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4032557" cy="151221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85002" y="3645024"/>
            <a:ext cx="82941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183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8/Overfitt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31260" y="3789040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4143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191760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764164"/>
            <a:ext cx="1855703" cy="97287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4077072"/>
            <a:ext cx="2235702" cy="1246185"/>
          </a:xfrm>
          <a:prstGeom prst="rect">
            <a:avLst/>
          </a:prstGeom>
        </p:spPr>
      </p:pic>
      <p:sp>
        <p:nvSpPr>
          <p:cNvPr id="36" name="Nach links gekrümmter Pfeil 35"/>
          <p:cNvSpPr/>
          <p:nvPr/>
        </p:nvSpPr>
        <p:spPr>
          <a:xfrm>
            <a:off x="2195736" y="2780928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Nach links gekrümmter Pfeil 36"/>
          <p:cNvSpPr/>
          <p:nvPr/>
        </p:nvSpPr>
        <p:spPr>
          <a:xfrm rot="10800000">
            <a:off x="3563888" y="3717032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2092825"/>
            <a:ext cx="2550720" cy="616094"/>
          </a:xfrm>
          <a:prstGeom prst="rect">
            <a:avLst/>
          </a:prstGeom>
        </p:spPr>
      </p:pic>
      <p:sp>
        <p:nvSpPr>
          <p:cNvPr id="44" name="Nach links gekrümmter Pfeil 43"/>
          <p:cNvSpPr/>
          <p:nvPr/>
        </p:nvSpPr>
        <p:spPr>
          <a:xfrm>
            <a:off x="5188229" y="2708920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97052"/>
            <a:ext cx="689640" cy="4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4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82959" y="3935984"/>
            <a:ext cx="4036176" cy="129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291151" y="2567194"/>
            <a:ext cx="1008201" cy="266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72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3" name="Picture 2" descr="Bildergebnis fÃ¼r amazon aw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5" y="177576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ldergebnis fÃ¼r google clou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gebnis fÃ¼r ibm wats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ldergebnis fÃ¼r ms azu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ildergebnis fÃ¼r tensorflow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ildergebnis fÃ¼r scikit lear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Bildergebnis fÃ¼r apache spark mllib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14" name="Picture 12" descr="Bildergebnis fÃ¼r sps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719" y="3335440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Ã¼r rapidmine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320303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ildergebnis fÃ¼r wek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8" y="3277509"/>
            <a:ext cx="609793" cy="6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" y="4127160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2" descr="Bildergebnis fÃ¼r kera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00273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47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224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Product</a:t>
                      </a:r>
                      <a:r>
                        <a:rPr lang="de-DE" dirty="0"/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12776"/>
            <a:ext cx="337150" cy="337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10" y="1365361"/>
            <a:ext cx="431980" cy="43198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47664" y="2132856"/>
            <a:ext cx="607233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432048" cy="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6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ML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 bwMode="auto">
          <a:xfrm>
            <a:off x="-1404664" y="2731893"/>
            <a:ext cx="2376330" cy="1224170"/>
          </a:xfrm>
          <a:prstGeom prst="wedgeRoundRectCallout">
            <a:avLst>
              <a:gd name="adj1" fmla="val 77117"/>
              <a:gd name="adj2" fmla="val 160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IDEs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1182959" y="1583130"/>
            <a:ext cx="4896680" cy="904316"/>
          </a:xfrm>
          <a:prstGeom prst="wedgeRoundRectCallout">
            <a:avLst>
              <a:gd name="adj1" fmla="val -10560"/>
              <a:gd name="adj2" fmla="val 771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>
                <a:solidFill>
                  <a:srgbClr val="000000"/>
                </a:solidFill>
              </a:rPr>
              <a:t> experimenting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different ML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configuring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solutions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1182959" y="5301260"/>
            <a:ext cx="7781651" cy="1080150"/>
          </a:xfrm>
          <a:prstGeom prst="wedgeRoundRectCallout">
            <a:avLst>
              <a:gd name="adj1" fmla="val -27278"/>
              <a:gd name="adj2" fmla="val -6994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classification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regression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clustering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feature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selection</a:t>
            </a:r>
            <a:r>
              <a:rPr lang="de-DE" sz="1600" dirty="0">
                <a:solidFill>
                  <a:srgbClr val="000000"/>
                </a:solidFill>
              </a:rPr>
              <a:t> / </a:t>
            </a:r>
            <a:r>
              <a:rPr lang="de-DE" sz="1600" dirty="0" err="1">
                <a:solidFill>
                  <a:srgbClr val="000000"/>
                </a:solidFill>
              </a:rPr>
              <a:t>extraction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topic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modeling</a:t>
            </a:r>
            <a:r>
              <a:rPr lang="de-DE" sz="1600" dirty="0">
                <a:solidFill>
                  <a:srgbClr val="000000"/>
                </a:solidFill>
              </a:rPr>
              <a:t>, etc. </a:t>
            </a:r>
            <a:r>
              <a:rPr lang="de-DE" sz="1600" dirty="0" err="1">
                <a:solidFill>
                  <a:srgbClr val="000000"/>
                </a:solidFill>
              </a:rPr>
              <a:t>using</a:t>
            </a:r>
            <a:r>
              <a:rPr lang="de-DE" sz="1600" dirty="0">
                <a:solidFill>
                  <a:srgbClr val="000000"/>
                </a:solidFill>
              </a:rPr>
              <a:t> different </a:t>
            </a:r>
            <a:r>
              <a:rPr lang="de-DE" sz="1600" dirty="0" err="1">
                <a:solidFill>
                  <a:srgbClr val="000000"/>
                </a:solidFill>
              </a:rPr>
              <a:t>approaches</a:t>
            </a:r>
            <a:r>
              <a:rPr lang="de-DE" sz="1600" dirty="0">
                <a:solidFill>
                  <a:srgbClr val="000000"/>
                </a:solidFill>
              </a:rPr>
              <a:t>, e.g.,  </a:t>
            </a:r>
            <a:r>
              <a:rPr lang="de-DE" sz="1600" dirty="0" err="1">
                <a:solidFill>
                  <a:srgbClr val="000000"/>
                </a:solidFill>
              </a:rPr>
              <a:t>decision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tree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Networks, </a:t>
            </a:r>
            <a:r>
              <a:rPr lang="de-DE" sz="1600" dirty="0" err="1">
                <a:solidFill>
                  <a:srgbClr val="000000"/>
                </a:solidFill>
              </a:rPr>
              <a:t>Bayes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networks</a:t>
            </a:r>
            <a:r>
              <a:rPr lang="de-DE" sz="1600" dirty="0">
                <a:solidFill>
                  <a:srgbClr val="000000"/>
                </a:solidFill>
              </a:rPr>
              <a:t>, Support </a:t>
            </a:r>
            <a:r>
              <a:rPr lang="de-DE" sz="1600" dirty="0" err="1">
                <a:solidFill>
                  <a:srgbClr val="000000"/>
                </a:solidFill>
              </a:rPr>
              <a:t>Vector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machines</a:t>
            </a:r>
            <a:r>
              <a:rPr lang="de-DE" sz="1600" dirty="0">
                <a:solidFill>
                  <a:srgbClr val="000000"/>
                </a:solidFill>
              </a:rPr>
              <a:t>, Hidden </a:t>
            </a:r>
            <a:r>
              <a:rPr lang="de-DE" sz="1600" dirty="0" err="1">
                <a:solidFill>
                  <a:srgbClr val="000000"/>
                </a:solidFill>
              </a:rPr>
              <a:t>Markov</a:t>
            </a:r>
            <a:r>
              <a:rPr lang="de-DE" sz="1600" dirty="0">
                <a:solidFill>
                  <a:srgbClr val="000000"/>
                </a:solidFill>
              </a:rPr>
              <a:t> Chains, etc.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-1404664" y="4005064"/>
            <a:ext cx="2376330" cy="718500"/>
          </a:xfrm>
          <a:prstGeom prst="wedgeRoundRectCallout">
            <a:avLst>
              <a:gd name="adj1" fmla="val 87942"/>
              <a:gd name="adj2" fmla="val -2042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6570820" y="2925585"/>
            <a:ext cx="2376330" cy="836787"/>
          </a:xfrm>
          <a:prstGeom prst="wedgeRoundRectCallout">
            <a:avLst>
              <a:gd name="adj1" fmla="val -64078"/>
              <a:gd name="adj2" fmla="val 8731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that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can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fine-tuned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new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applications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3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0B60CE51-E1C3-4EC6-A572-AB5E88B27940}"/>
              </a:ext>
            </a:extLst>
          </p:cNvPr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5" name="Abgerundete rechteckige Legende 23">
            <a:extLst>
              <a:ext uri="{FF2B5EF4-FFF2-40B4-BE49-F238E27FC236}">
                <a16:creationId xmlns:a16="http://schemas.microsoft.com/office/drawing/2014/main" id="{7836F1F7-7C3A-48DF-8F54-5E201D432A6F}"/>
              </a:ext>
            </a:extLst>
          </p:cNvPr>
          <p:cNvSpPr/>
          <p:nvPr/>
        </p:nvSpPr>
        <p:spPr bwMode="auto">
          <a:xfrm>
            <a:off x="5410676" y="1304705"/>
            <a:ext cx="3625944" cy="936130"/>
          </a:xfrm>
          <a:prstGeom prst="wedgeRoundRectCallout">
            <a:avLst>
              <a:gd name="adj1" fmla="val -82552"/>
              <a:gd name="adj2" fmla="val 936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AWS ML, Google Cloud ML, IBM Watson ML,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ML Studio, …</a:t>
            </a:r>
          </a:p>
        </p:txBody>
      </p:sp>
      <p:sp>
        <p:nvSpPr>
          <p:cNvPr id="26" name="Abgerundete rechteckige Legende 24">
            <a:extLst>
              <a:ext uri="{FF2B5EF4-FFF2-40B4-BE49-F238E27FC236}">
                <a16:creationId xmlns:a16="http://schemas.microsoft.com/office/drawing/2014/main" id="{D7AA4B5F-B996-4E8B-9E10-CDB5FF87E89F}"/>
              </a:ext>
            </a:extLst>
          </p:cNvPr>
          <p:cNvSpPr/>
          <p:nvPr/>
        </p:nvSpPr>
        <p:spPr bwMode="auto">
          <a:xfrm>
            <a:off x="5292100" y="5344226"/>
            <a:ext cx="3744520" cy="749144"/>
          </a:xfrm>
          <a:prstGeom prst="wedgeRoundRectCallout">
            <a:avLst>
              <a:gd name="adj1" fmla="val -72438"/>
              <a:gd name="adj2" fmla="val -77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MLlib</a:t>
            </a:r>
            <a:r>
              <a:rPr lang="de-DE" sz="1600" dirty="0">
                <a:solidFill>
                  <a:srgbClr val="000000"/>
                </a:solidFill>
              </a:rPr>
              <a:t>, Theano, </a:t>
            </a:r>
            <a:r>
              <a:rPr lang="de-DE" sz="1600" dirty="0" err="1">
                <a:solidFill>
                  <a:srgbClr val="000000"/>
                </a:solidFill>
              </a:rPr>
              <a:t>Pytorch</a:t>
            </a:r>
            <a:r>
              <a:rPr lang="de-DE" sz="1600" dirty="0">
                <a:solidFill>
                  <a:srgbClr val="000000"/>
                </a:solidFill>
              </a:rPr>
              <a:t> …</a:t>
            </a:r>
          </a:p>
        </p:txBody>
      </p:sp>
      <p:pic>
        <p:nvPicPr>
          <p:cNvPr id="27" name="Picture 6" descr="Bildergebnis fÃ¼r google cloud logo">
            <a:extLst>
              <a:ext uri="{FF2B5EF4-FFF2-40B4-BE49-F238E27FC236}">
                <a16:creationId xmlns:a16="http://schemas.microsoft.com/office/drawing/2014/main" id="{227A2F16-291B-45AE-87B2-E8739FDA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27" y="1729963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Bildergebnis fÃ¼r ibm watson logo">
            <a:extLst>
              <a:ext uri="{FF2B5EF4-FFF2-40B4-BE49-F238E27FC236}">
                <a16:creationId xmlns:a16="http://schemas.microsoft.com/office/drawing/2014/main" id="{22AB2FBD-DD05-4CDF-818E-DB54AC155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80" y="1692949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Bildergebnis fÃ¼r ms azure logo">
            <a:extLst>
              <a:ext uri="{FF2B5EF4-FFF2-40B4-BE49-F238E27FC236}">
                <a16:creationId xmlns:a16="http://schemas.microsoft.com/office/drawing/2014/main" id="{16F9EDA0-A5DF-466A-A0FB-A26D28143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4" y="1879321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 descr="Bildergebnis fÃ¼r tensorflow logo">
            <a:extLst>
              <a:ext uri="{FF2B5EF4-FFF2-40B4-BE49-F238E27FC236}">
                <a16:creationId xmlns:a16="http://schemas.microsoft.com/office/drawing/2014/main" id="{B65478A9-9223-432F-BB44-017D62683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0" descr="Bildergebnis fÃ¼r scikit learn logo">
            <a:extLst>
              <a:ext uri="{FF2B5EF4-FFF2-40B4-BE49-F238E27FC236}">
                <a16:creationId xmlns:a16="http://schemas.microsoft.com/office/drawing/2014/main" id="{4917E8D3-B8CC-4FC6-B4B1-17011A3E6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Bildergebnis fÃ¼r apache spark mllib logo">
            <a:extLst>
              <a:ext uri="{FF2B5EF4-FFF2-40B4-BE49-F238E27FC236}">
                <a16:creationId xmlns:a16="http://schemas.microsoft.com/office/drawing/2014/main" id="{21B427E1-AF37-4944-86B0-F3BB05E32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9" y="5344226"/>
            <a:ext cx="940800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A7C76905-398A-4B8D-85D2-F2C3A7EA103F}"/>
              </a:ext>
            </a:extLst>
          </p:cNvPr>
          <p:cNvSpPr/>
          <p:nvPr/>
        </p:nvSpPr>
        <p:spPr bwMode="auto">
          <a:xfrm>
            <a:off x="1182959" y="325316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development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environments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3E22D2C-A8F8-4DEA-BBA0-391A6E35B50B}"/>
              </a:ext>
            </a:extLst>
          </p:cNvPr>
          <p:cNvSpPr/>
          <p:nvPr/>
        </p:nvSpPr>
        <p:spPr bwMode="auto">
          <a:xfrm>
            <a:off x="1182959" y="3935984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APIs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717E159-E3D1-471B-9C6B-68AC83B33F9D}"/>
              </a:ext>
            </a:extLst>
          </p:cNvPr>
          <p:cNvSpPr/>
          <p:nvPr/>
        </p:nvSpPr>
        <p:spPr bwMode="auto">
          <a:xfrm>
            <a:off x="1182959" y="2567194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463BF9F-AB35-4752-9BB4-686F1D2AD0C9}"/>
              </a:ext>
            </a:extLst>
          </p:cNvPr>
          <p:cNvSpPr/>
          <p:nvPr/>
        </p:nvSpPr>
        <p:spPr bwMode="auto">
          <a:xfrm>
            <a:off x="5294768" y="2572897"/>
            <a:ext cx="1004585" cy="26547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ML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7" name="Abgerundete rechteckige Legende 25">
            <a:extLst>
              <a:ext uri="{FF2B5EF4-FFF2-40B4-BE49-F238E27FC236}">
                <a16:creationId xmlns:a16="http://schemas.microsoft.com/office/drawing/2014/main" id="{6D4C7EC5-9869-42FD-B461-ABA805A60691}"/>
              </a:ext>
            </a:extLst>
          </p:cNvPr>
          <p:cNvSpPr/>
          <p:nvPr/>
        </p:nvSpPr>
        <p:spPr bwMode="auto">
          <a:xfrm>
            <a:off x="6732300" y="2348850"/>
            <a:ext cx="2304320" cy="792110"/>
          </a:xfrm>
          <a:prstGeom prst="wedgeRoundRectCallout">
            <a:avLst>
              <a:gd name="adj1" fmla="val -149807"/>
              <a:gd name="adj2" fmla="val 6879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SPSS </a:t>
            </a:r>
            <a:r>
              <a:rPr lang="de-DE" sz="1600" dirty="0" err="1">
                <a:solidFill>
                  <a:srgbClr val="000000"/>
                </a:solidFill>
              </a:rPr>
              <a:t>Modeler</a:t>
            </a:r>
            <a:r>
              <a:rPr lang="de-DE" sz="1600" dirty="0">
                <a:solidFill>
                  <a:srgbClr val="000000"/>
                </a:solidFill>
              </a:rPr>
              <a:t>, RapidMiner, KNIME, …</a:t>
            </a:r>
          </a:p>
        </p:txBody>
      </p:sp>
      <p:pic>
        <p:nvPicPr>
          <p:cNvPr id="38" name="Picture 12" descr="Bildergebnis fÃ¼r spss logo">
            <a:extLst>
              <a:ext uri="{FF2B5EF4-FFF2-40B4-BE49-F238E27FC236}">
                <a16:creationId xmlns:a16="http://schemas.microsoft.com/office/drawing/2014/main" id="{2BA3B92B-E4D6-4C38-B8AB-4867D7D16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015" y="3098989"/>
            <a:ext cx="493932" cy="4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Bildergebnis fÃ¼r rapidminer logo">
            <a:extLst>
              <a:ext uri="{FF2B5EF4-FFF2-40B4-BE49-F238E27FC236}">
                <a16:creationId xmlns:a16="http://schemas.microsoft.com/office/drawing/2014/main" id="{8B98F02F-D69C-4494-9CC6-67EE26B14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214" y="3083852"/>
            <a:ext cx="48478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bgerundete rechteckige Legende 30">
            <a:extLst>
              <a:ext uri="{FF2B5EF4-FFF2-40B4-BE49-F238E27FC236}">
                <a16:creationId xmlns:a16="http://schemas.microsoft.com/office/drawing/2014/main" id="{CDDB4505-A54B-4FE2-BB48-DF08A861E714}"/>
              </a:ext>
            </a:extLst>
          </p:cNvPr>
          <p:cNvSpPr/>
          <p:nvPr/>
        </p:nvSpPr>
        <p:spPr bwMode="auto">
          <a:xfrm>
            <a:off x="6732300" y="4701796"/>
            <a:ext cx="2304320" cy="556631"/>
          </a:xfrm>
          <a:prstGeom prst="wedgeRoundRectCallout">
            <a:avLst>
              <a:gd name="adj1" fmla="val -138642"/>
              <a:gd name="adj2" fmla="val -10819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41" name="Abgerundete rechteckige Legende 31">
            <a:extLst>
              <a:ext uri="{FF2B5EF4-FFF2-40B4-BE49-F238E27FC236}">
                <a16:creationId xmlns:a16="http://schemas.microsoft.com/office/drawing/2014/main" id="{96FA1D90-8C51-47C8-A0BC-DC6CECB86C38}"/>
              </a:ext>
            </a:extLst>
          </p:cNvPr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42" name="Picture 2" descr="Bildergebnis fÃ¼r keras logo">
            <a:extLst>
              <a:ext uri="{FF2B5EF4-FFF2-40B4-BE49-F238E27FC236}">
                <a16:creationId xmlns:a16="http://schemas.microsoft.com/office/drawing/2014/main" id="{F9195939-AA68-4BB1-8C7C-9DE16F6F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02" y="4597348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" descr="Datei:KNIMELogoTM.svg – Wikipedia">
            <a:extLst>
              <a:ext uri="{FF2B5EF4-FFF2-40B4-BE49-F238E27FC236}">
                <a16:creationId xmlns:a16="http://schemas.microsoft.com/office/drawing/2014/main" id="{3CFA2A7B-9E13-4C4C-BA85-C33C6A99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099" y="3248356"/>
            <a:ext cx="863907" cy="22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9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7" grpId="0" animBg="1"/>
      <p:bldP spid="40" grpId="0" animBg="1"/>
      <p:bldP spid="41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29D0F177-04E8-4EBF-BA8E-AF8E0523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954" y="1397000"/>
            <a:ext cx="1478158" cy="156899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33702133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Nach links gekrümmter Pfeil 6"/>
          <p:cNvSpPr/>
          <p:nvPr/>
        </p:nvSpPr>
        <p:spPr>
          <a:xfrm>
            <a:off x="1907704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8766" y="4001428"/>
            <a:ext cx="1998395" cy="986200"/>
          </a:xfrm>
          <a:prstGeom prst="rect">
            <a:avLst/>
          </a:prstGeom>
        </p:spPr>
      </p:pic>
      <p:sp>
        <p:nvSpPr>
          <p:cNvPr id="28" name="Nach links gekrümmter Pfeil 27"/>
          <p:cNvSpPr/>
          <p:nvPr/>
        </p:nvSpPr>
        <p:spPr>
          <a:xfrm flipV="1">
            <a:off x="3033082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ussdiagramm: Magnetplattenspeicher 28"/>
          <p:cNvSpPr/>
          <p:nvPr/>
        </p:nvSpPr>
        <p:spPr>
          <a:xfrm>
            <a:off x="3779912" y="2708920"/>
            <a:ext cx="504056" cy="21602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8197" y="2492896"/>
            <a:ext cx="433996" cy="318716"/>
          </a:xfrm>
          <a:prstGeom prst="rect">
            <a:avLst/>
          </a:prstGeom>
        </p:spPr>
      </p:pic>
      <p:sp>
        <p:nvSpPr>
          <p:cNvPr id="32" name="Nach links gekrümmter Pfeil 31"/>
          <p:cNvSpPr/>
          <p:nvPr/>
        </p:nvSpPr>
        <p:spPr>
          <a:xfrm>
            <a:off x="3923928" y="2924944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3530" y="3717032"/>
            <a:ext cx="2126376" cy="134054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42" name="Nach links gekrümmter Pfeil 41"/>
          <p:cNvSpPr/>
          <p:nvPr/>
        </p:nvSpPr>
        <p:spPr>
          <a:xfrm flipV="1">
            <a:off x="5004048" y="357301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Nach links gekrümmter Pfeil 44"/>
          <p:cNvSpPr/>
          <p:nvPr/>
        </p:nvSpPr>
        <p:spPr>
          <a:xfrm>
            <a:off x="6012160" y="2852936"/>
            <a:ext cx="216024" cy="360040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uppieren 47"/>
          <p:cNvGrpSpPr>
            <a:grpSpLocks noChangeAspect="1"/>
          </p:cNvGrpSpPr>
          <p:nvPr/>
        </p:nvGrpSpPr>
        <p:grpSpPr>
          <a:xfrm>
            <a:off x="6984401" y="3717032"/>
            <a:ext cx="1014383" cy="648072"/>
            <a:chOff x="6894212" y="3645024"/>
            <a:chExt cx="1887595" cy="1205952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12" y="3645024"/>
              <a:ext cx="1143000" cy="1143000"/>
            </a:xfrm>
            <a:prstGeom prst="rect">
              <a:avLst/>
            </a:prstGeom>
          </p:spPr>
        </p:pic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59" y="3923628"/>
              <a:ext cx="927348" cy="927348"/>
            </a:xfrm>
            <a:prstGeom prst="rect">
              <a:avLst/>
            </a:prstGeom>
          </p:spPr>
        </p:pic>
      </p:grpSp>
      <p:pic>
        <p:nvPicPr>
          <p:cNvPr id="49" name="Grafik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937" y="2230559"/>
            <a:ext cx="970589" cy="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8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b/be/Deep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2276840"/>
            <a:ext cx="2538622" cy="3814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http://upload.wikimedia.org/wikipedia/commons/d/dc/Kasparov-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9" y="2276840"/>
            <a:ext cx="2548363" cy="3826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/>
          <p:cNvSpPr/>
          <p:nvPr/>
        </p:nvSpPr>
        <p:spPr>
          <a:xfrm>
            <a:off x="287444" y="5805264"/>
            <a:ext cx="874905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Abgerundetes Rechteck 18"/>
          <p:cNvSpPr/>
          <p:nvPr/>
        </p:nvSpPr>
        <p:spPr>
          <a:xfrm>
            <a:off x="2354935" y="4797190"/>
            <a:ext cx="1424851" cy="64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569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>
          <a:xfrm>
            <a:off x="1835696" y="1196752"/>
            <a:ext cx="1800200" cy="10081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835696" y="3140968"/>
            <a:ext cx="35470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6" y="3541390"/>
            <a:ext cx="1143000" cy="114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88" y="542163"/>
            <a:ext cx="1142256" cy="1142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16" y="3185542"/>
            <a:ext cx="927348" cy="927348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988096" y="3725416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997224" y="4297288"/>
            <a:ext cx="210834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 nach links 10"/>
          <p:cNvSpPr/>
          <p:nvPr/>
        </p:nvSpPr>
        <p:spPr>
          <a:xfrm>
            <a:off x="3707904" y="1577792"/>
            <a:ext cx="1040432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links 11"/>
          <p:cNvSpPr/>
          <p:nvPr/>
        </p:nvSpPr>
        <p:spPr>
          <a:xfrm rot="16200000">
            <a:off x="2368910" y="2528900"/>
            <a:ext cx="661764" cy="288032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iger Pfeil 13"/>
          <p:cNvSpPr/>
          <p:nvPr/>
        </p:nvSpPr>
        <p:spPr>
          <a:xfrm flipH="1">
            <a:off x="4995056" y="1915157"/>
            <a:ext cx="1080120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iger Pfeil 14"/>
          <p:cNvSpPr/>
          <p:nvPr/>
        </p:nvSpPr>
        <p:spPr>
          <a:xfrm rot="16200000" flipH="1">
            <a:off x="4006050" y="2263474"/>
            <a:ext cx="675663" cy="808909"/>
          </a:xfrm>
          <a:prstGeom prst="bentArrow">
            <a:avLst>
              <a:gd name="adj1" fmla="val 1746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ern mit 10 Zacken 16"/>
          <p:cNvSpPr/>
          <p:nvPr/>
        </p:nvSpPr>
        <p:spPr>
          <a:xfrm>
            <a:off x="1515344" y="1144069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Bias</a:t>
            </a:r>
          </a:p>
        </p:txBody>
      </p:sp>
      <p:sp>
        <p:nvSpPr>
          <p:cNvPr id="19" name="Stern mit 10 Zacken 18"/>
          <p:cNvSpPr/>
          <p:nvPr/>
        </p:nvSpPr>
        <p:spPr>
          <a:xfrm>
            <a:off x="5796136" y="176035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0" name="Stern mit 10 Zacken 19"/>
          <p:cNvSpPr/>
          <p:nvPr/>
        </p:nvSpPr>
        <p:spPr>
          <a:xfrm>
            <a:off x="5057276" y="3970444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Inter-action Bias</a:t>
            </a:r>
          </a:p>
        </p:txBody>
      </p:sp>
      <p:sp>
        <p:nvSpPr>
          <p:cNvPr id="21" name="Stern mit 10 Zacken 20"/>
          <p:cNvSpPr/>
          <p:nvPr/>
        </p:nvSpPr>
        <p:spPr>
          <a:xfrm>
            <a:off x="1401552" y="3584900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Algo-rithmicBias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ern mit 10 Zacken 21"/>
          <p:cNvSpPr/>
          <p:nvPr/>
        </p:nvSpPr>
        <p:spPr>
          <a:xfrm>
            <a:off x="1810138" y="2204863"/>
            <a:ext cx="803284" cy="778166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Samp-ling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</p:txBody>
      </p:sp>
      <p:sp>
        <p:nvSpPr>
          <p:cNvPr id="23" name="Stern mit 10 Zacken 22"/>
          <p:cNvSpPr/>
          <p:nvPr/>
        </p:nvSpPr>
        <p:spPr>
          <a:xfrm>
            <a:off x="4064074" y="912091"/>
            <a:ext cx="792088" cy="771088"/>
          </a:xfrm>
          <a:prstGeom prst="star10">
            <a:avLst/>
          </a:prstGeom>
          <a:solidFill>
            <a:srgbClr val="FF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ActivityBias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-416396" y="4604690"/>
            <a:ext cx="9289032" cy="2202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96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066" y="446483"/>
            <a:ext cx="13296900" cy="5019675"/>
          </a:xfrm>
          <a:prstGeom prst="rect">
            <a:avLst/>
          </a:prstGeom>
        </p:spPr>
      </p:pic>
      <p:sp>
        <p:nvSpPr>
          <p:cNvPr id="3" name="Abgerundete rechteckige Legende 2"/>
          <p:cNvSpPr/>
          <p:nvPr/>
        </p:nvSpPr>
        <p:spPr bwMode="auto">
          <a:xfrm>
            <a:off x="1041072" y="608285"/>
            <a:ext cx="3096430" cy="864120"/>
          </a:xfrm>
          <a:prstGeom prst="wedgeRoundRectCallout">
            <a:avLst>
              <a:gd name="adj1" fmla="val -50034"/>
              <a:gd name="adj2" fmla="val 1577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 of </a:t>
            </a:r>
            <a:r>
              <a:rPr lang="de-DE" dirty="0" err="1"/>
              <a:t>handwritten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typewritten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4897099" y="608285"/>
            <a:ext cx="3096430" cy="864120"/>
          </a:xfrm>
          <a:prstGeom prst="wedgeRoundRectCallout">
            <a:avLst>
              <a:gd name="adj1" fmla="val -33297"/>
              <a:gd name="adj2" fmla="val 1349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Text </a:t>
            </a:r>
            <a:r>
              <a:rPr lang="de-DE" dirty="0" err="1"/>
              <a:t>document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5369" y="1688157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943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201" t="19469" r="20470" b="11474"/>
          <a:stretch/>
        </p:blipFill>
        <p:spPr>
          <a:xfrm>
            <a:off x="-2772816" y="-387424"/>
            <a:ext cx="12313368" cy="68407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68760" y="616530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43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Face 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650" y="1484730"/>
            <a:ext cx="4032560" cy="3071238"/>
          </a:xfrm>
          <a:prstGeom prst="rect">
            <a:avLst/>
          </a:prstGeom>
          <a:noFill/>
        </p:spPr>
      </p:pic>
      <p:sp>
        <p:nvSpPr>
          <p:cNvPr id="3" name="Abgerundete rechteckige Legende 2"/>
          <p:cNvSpPr/>
          <p:nvPr/>
        </p:nvSpPr>
        <p:spPr bwMode="auto">
          <a:xfrm>
            <a:off x="1259540" y="1340710"/>
            <a:ext cx="2016280" cy="864120"/>
          </a:xfrm>
          <a:prstGeom prst="wedgeRoundRectCallout">
            <a:avLst>
              <a:gd name="adj1" fmla="val 42182"/>
              <a:gd name="adj2" fmla="val 1138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Image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5724160" y="1340710"/>
            <a:ext cx="3096430" cy="1296180"/>
          </a:xfrm>
          <a:prstGeom prst="wedgeRoundRectCallout">
            <a:avLst>
              <a:gd name="adj1" fmla="val -42611"/>
              <a:gd name="adj2" fmla="val 829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Information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faces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(</a:t>
            </a:r>
            <a:r>
              <a:rPr lang="de-DE" dirty="0" err="1"/>
              <a:t>position</a:t>
            </a:r>
            <a:r>
              <a:rPr lang="de-DE" dirty="0"/>
              <a:t>), and /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people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292" y="4267936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7448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8/Resto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33760" cy="2368975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908712" y="3861048"/>
            <a:ext cx="106704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440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3/35/113abcd_Medical_Imaging_Techniques.jpg/1024px-113abcd_Medical_Imaging_Techniqu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5603829" cy="505658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-420952" y="5445224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560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c/cb/KUKA_robot_for_flat_glas_hand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132856"/>
            <a:ext cx="3810000" cy="2533651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338318" y="4378475"/>
            <a:ext cx="968507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85757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upload.wikimedia.org/wikipedia/commons/thumb/d/d8/NASA_Mars_Rover.jpg/1280px-NASA_Mars_R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348880"/>
            <a:ext cx="2970413" cy="2376330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264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8/87/Audi_A8_2013_%281120994952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6002404" cy="4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1522960" y="5172104"/>
            <a:ext cx="13151764" cy="299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891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9/9b/Watson_Jeopar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95440" y="3780903"/>
            <a:ext cx="79569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659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2545933" y="6435030"/>
            <a:ext cx="14617624" cy="3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8/8b/Motion_Capture_with_Chad_Phant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" y="316159"/>
            <a:ext cx="870585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64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>
            <a:extLst>
              <a:ext uri="{FF2B5EF4-FFF2-40B4-BE49-F238E27FC236}">
                <a16:creationId xmlns:a16="http://schemas.microsoft.com/office/drawing/2014/main" id="{31E0E030-8689-47A7-84A2-777D2D243687}"/>
              </a:ext>
            </a:extLst>
          </p:cNvPr>
          <p:cNvSpPr/>
          <p:nvPr/>
        </p:nvSpPr>
        <p:spPr bwMode="auto">
          <a:xfrm>
            <a:off x="2199286" y="4117990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906FF53-6575-40EF-9826-AC9D92CC0827}"/>
              </a:ext>
            </a:extLst>
          </p:cNvPr>
          <p:cNvSpPr/>
          <p:nvPr/>
        </p:nvSpPr>
        <p:spPr bwMode="auto">
          <a:xfrm>
            <a:off x="2195670" y="3456626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570A543-5937-41ED-851E-0D5FCEB7C565}"/>
              </a:ext>
            </a:extLst>
          </p:cNvPr>
          <p:cNvSpPr/>
          <p:nvPr/>
        </p:nvSpPr>
        <p:spPr bwMode="auto">
          <a:xfrm>
            <a:off x="2195670" y="2798050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38AE5D7-098A-4347-AC11-40346BEA6F9B}"/>
              </a:ext>
            </a:extLst>
          </p:cNvPr>
          <p:cNvSpPr/>
          <p:nvPr/>
        </p:nvSpPr>
        <p:spPr bwMode="auto">
          <a:xfrm>
            <a:off x="6307479" y="2798050"/>
            <a:ext cx="1004585" cy="19502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6" name="Abgerundete rechteckige Legende 32">
            <a:extLst>
              <a:ext uri="{FF2B5EF4-FFF2-40B4-BE49-F238E27FC236}">
                <a16:creationId xmlns:a16="http://schemas.microsoft.com/office/drawing/2014/main" id="{2A53E02C-6E0C-492C-91B2-8F31161F80E1}"/>
              </a:ext>
            </a:extLst>
          </p:cNvPr>
          <p:cNvSpPr/>
          <p:nvPr/>
        </p:nvSpPr>
        <p:spPr bwMode="auto">
          <a:xfrm>
            <a:off x="-681956" y="2384765"/>
            <a:ext cx="2160300" cy="792110"/>
          </a:xfrm>
          <a:prstGeom prst="wedgeRoundRectCallout">
            <a:avLst>
              <a:gd name="adj1" fmla="val 87044"/>
              <a:gd name="adj2" fmla="val 5693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image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entity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recognition</a:t>
            </a:r>
            <a:r>
              <a:rPr lang="de-DE" sz="1600" dirty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37" name="Abgerundete rechteckige Legende 34">
            <a:extLst>
              <a:ext uri="{FF2B5EF4-FFF2-40B4-BE49-F238E27FC236}">
                <a16:creationId xmlns:a16="http://schemas.microsoft.com/office/drawing/2014/main" id="{C27E6568-FC26-4D32-9750-A73F5FB8CAB3}"/>
              </a:ext>
            </a:extLst>
          </p:cNvPr>
          <p:cNvSpPr/>
          <p:nvPr/>
        </p:nvSpPr>
        <p:spPr bwMode="auto">
          <a:xfrm>
            <a:off x="7668344" y="3578240"/>
            <a:ext cx="1656230" cy="1079500"/>
          </a:xfrm>
          <a:prstGeom prst="wedgeRoundRectCallout">
            <a:avLst>
              <a:gd name="adj1" fmla="val -91439"/>
              <a:gd name="adj2" fmla="val 792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Pre-trained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models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transfer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learning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38" name="Abgerundete rechteckige Legende 35">
            <a:extLst>
              <a:ext uri="{FF2B5EF4-FFF2-40B4-BE49-F238E27FC236}">
                <a16:creationId xmlns:a16="http://schemas.microsoft.com/office/drawing/2014/main" id="{7CFEAC3F-1F63-445A-B2CE-93B25EB192A3}"/>
              </a:ext>
            </a:extLst>
          </p:cNvPr>
          <p:cNvSpPr/>
          <p:nvPr/>
        </p:nvSpPr>
        <p:spPr bwMode="auto">
          <a:xfrm>
            <a:off x="-684585" y="3204310"/>
            <a:ext cx="2120037" cy="772615"/>
          </a:xfrm>
          <a:prstGeom prst="wedgeRoundRectCallout">
            <a:avLst>
              <a:gd name="adj1" fmla="val 91350"/>
              <a:gd name="adj2" fmla="val 224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APIs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interfacing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with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various</a:t>
            </a:r>
            <a:r>
              <a:rPr lang="de-DE" sz="1600" dirty="0">
                <a:solidFill>
                  <a:srgbClr val="000000"/>
                </a:solidFill>
              </a:rPr>
              <a:t> ML </a:t>
            </a:r>
            <a:r>
              <a:rPr lang="de-DE" sz="1600" dirty="0" err="1">
                <a:solidFill>
                  <a:srgbClr val="000000"/>
                </a:solidFill>
              </a:rPr>
              <a:t>libraries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39" name="Abgerundete rechteckige Legende 36">
            <a:extLst>
              <a:ext uri="{FF2B5EF4-FFF2-40B4-BE49-F238E27FC236}">
                <a16:creationId xmlns:a16="http://schemas.microsoft.com/office/drawing/2014/main" id="{B17F93C4-D53E-4BEF-9ED0-D843A0FAD257}"/>
              </a:ext>
            </a:extLst>
          </p:cNvPr>
          <p:cNvSpPr/>
          <p:nvPr/>
        </p:nvSpPr>
        <p:spPr bwMode="auto">
          <a:xfrm>
            <a:off x="-684584" y="4005064"/>
            <a:ext cx="2143414" cy="1291734"/>
          </a:xfrm>
          <a:prstGeom prst="wedgeRoundRectCallout">
            <a:avLst>
              <a:gd name="adj1" fmla="val 88815"/>
              <a:gd name="adj2" fmla="val -2329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Algorithms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CV </a:t>
            </a:r>
            <a:r>
              <a:rPr lang="de-DE" sz="1600" dirty="0" err="1">
                <a:solidFill>
                  <a:srgbClr val="000000"/>
                </a:solidFill>
              </a:rPr>
              <a:t>preprocessing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ML in </a:t>
            </a:r>
            <a:r>
              <a:rPr lang="de-DE" sz="1600" dirty="0" err="1">
                <a:solidFill>
                  <a:srgbClr val="000000"/>
                </a:solidFill>
              </a:rPr>
              <a:t>general</a:t>
            </a:r>
            <a:r>
              <a:rPr lang="de-DE" sz="1600" dirty="0">
                <a:solidFill>
                  <a:srgbClr val="000000"/>
                </a:solidFill>
              </a:rPr>
              <a:t>, e.g., </a:t>
            </a:r>
            <a:r>
              <a:rPr lang="de-DE" sz="1600" dirty="0" err="1">
                <a:solidFill>
                  <a:srgbClr val="000000"/>
                </a:solidFill>
              </a:rPr>
              <a:t>Artificial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Neural</a:t>
            </a:r>
            <a:r>
              <a:rPr lang="de-DE" sz="1600" dirty="0">
                <a:solidFill>
                  <a:srgbClr val="000000"/>
                </a:solidFill>
              </a:rPr>
              <a:t> Networks etc.</a:t>
            </a:r>
          </a:p>
        </p:txBody>
      </p:sp>
    </p:spTree>
    <p:extLst>
      <p:ext uri="{BB962C8B-B14F-4D97-AF65-F5344CB8AC3E}">
        <p14:creationId xmlns:p14="http://schemas.microsoft.com/office/powerpoint/2010/main" val="102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>
            <a:extLst>
              <a:ext uri="{FF2B5EF4-FFF2-40B4-BE49-F238E27FC236}">
                <a16:creationId xmlns:a16="http://schemas.microsoft.com/office/drawing/2014/main" id="{16031C89-4611-43EF-A5CD-10C77BA9F413}"/>
              </a:ext>
            </a:extLst>
          </p:cNvPr>
          <p:cNvSpPr/>
          <p:nvPr/>
        </p:nvSpPr>
        <p:spPr bwMode="auto">
          <a:xfrm>
            <a:off x="1186575" y="4597348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7" name="Abgerundete rechteckige Legende 24">
            <a:extLst>
              <a:ext uri="{FF2B5EF4-FFF2-40B4-BE49-F238E27FC236}">
                <a16:creationId xmlns:a16="http://schemas.microsoft.com/office/drawing/2014/main" id="{C9F1DC7E-1FB3-4E4D-BBAA-AD0654021722}"/>
              </a:ext>
            </a:extLst>
          </p:cNvPr>
          <p:cNvSpPr/>
          <p:nvPr/>
        </p:nvSpPr>
        <p:spPr bwMode="auto">
          <a:xfrm>
            <a:off x="-3204864" y="4720134"/>
            <a:ext cx="3656436" cy="504056"/>
          </a:xfrm>
          <a:prstGeom prst="wedgeRoundRectCallout">
            <a:avLst>
              <a:gd name="adj1" fmla="val 73025"/>
              <a:gd name="adj2" fmla="val -157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TensorFlow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openCV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scikit-learn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38" name="Picture 2" descr="Bildergebnis fÃ¼r amazon aws logo">
            <a:extLst>
              <a:ext uri="{FF2B5EF4-FFF2-40B4-BE49-F238E27FC236}">
                <a16:creationId xmlns:a16="http://schemas.microsoft.com/office/drawing/2014/main" id="{1BFB65C1-05C5-4CA4-9C47-26CC8CE25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70" y="2287472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>
            <a:extLst>
              <a:ext uri="{FF2B5EF4-FFF2-40B4-BE49-F238E27FC236}">
                <a16:creationId xmlns:a16="http://schemas.microsoft.com/office/drawing/2014/main" id="{CF422575-E9C2-4506-9C34-16C4AE036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263" y="2317044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>
            <a:extLst>
              <a:ext uri="{FF2B5EF4-FFF2-40B4-BE49-F238E27FC236}">
                <a16:creationId xmlns:a16="http://schemas.microsoft.com/office/drawing/2014/main" id="{03D3502A-5931-41D2-A8D7-76D168C1D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716" y="2280030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>
            <a:extLst>
              <a:ext uri="{FF2B5EF4-FFF2-40B4-BE49-F238E27FC236}">
                <a16:creationId xmlns:a16="http://schemas.microsoft.com/office/drawing/2014/main" id="{81410696-BA60-4A19-8DD3-6A5DDD0BD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30" y="2466402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>
            <a:extLst>
              <a:ext uri="{FF2B5EF4-FFF2-40B4-BE49-F238E27FC236}">
                <a16:creationId xmlns:a16="http://schemas.microsoft.com/office/drawing/2014/main" id="{960E035A-B921-4402-AF0D-00B8ECEF5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79" y="5386846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Bildergebnis fÃ¼r scikit learn logo">
            <a:extLst>
              <a:ext uri="{FF2B5EF4-FFF2-40B4-BE49-F238E27FC236}">
                <a16:creationId xmlns:a16="http://schemas.microsoft.com/office/drawing/2014/main" id="{EFF5B37E-18B1-4D06-8CBC-4E8873DA5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88" y="5386846"/>
            <a:ext cx="1023125" cy="5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78D9F157-BB57-4F5A-971F-AB99F004CDF9}"/>
              </a:ext>
            </a:extLst>
          </p:cNvPr>
          <p:cNvSpPr/>
          <p:nvPr/>
        </p:nvSpPr>
        <p:spPr bwMode="auto">
          <a:xfrm>
            <a:off x="1182959" y="3915006"/>
            <a:ext cx="4036176" cy="630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CV/ML APIs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BF232E9C-EDE3-4FD1-A7AE-5816AF10EB3C}"/>
              </a:ext>
            </a:extLst>
          </p:cNvPr>
          <p:cNvSpPr/>
          <p:nvPr/>
        </p:nvSpPr>
        <p:spPr bwMode="auto">
          <a:xfrm>
            <a:off x="1182959" y="3215351"/>
            <a:ext cx="4036176" cy="63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8D43EF74-F57B-4A76-A771-84D2970F4BCB}"/>
              </a:ext>
            </a:extLst>
          </p:cNvPr>
          <p:cNvSpPr/>
          <p:nvPr/>
        </p:nvSpPr>
        <p:spPr bwMode="auto">
          <a:xfrm>
            <a:off x="5294768" y="3215351"/>
            <a:ext cx="1004585" cy="20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CV </a:t>
            </a:r>
            <a:r>
              <a:rPr lang="de-DE" b="1" dirty="0" err="1">
                <a:solidFill>
                  <a:srgbClr val="000000"/>
                </a:solidFill>
              </a:rPr>
              <a:t>pre-trained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models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7" name="Abgerundete rechteckige Legende 30">
            <a:extLst>
              <a:ext uri="{FF2B5EF4-FFF2-40B4-BE49-F238E27FC236}">
                <a16:creationId xmlns:a16="http://schemas.microsoft.com/office/drawing/2014/main" id="{06ADF0FF-6360-4287-B4AC-B865FBB82F60}"/>
              </a:ext>
            </a:extLst>
          </p:cNvPr>
          <p:cNvSpPr/>
          <p:nvPr/>
        </p:nvSpPr>
        <p:spPr bwMode="auto">
          <a:xfrm>
            <a:off x="-3204864" y="4106981"/>
            <a:ext cx="3656436" cy="504057"/>
          </a:xfrm>
          <a:prstGeom prst="wedgeRoundRectCallout">
            <a:avLst>
              <a:gd name="adj1" fmla="val 72953"/>
              <a:gd name="adj2" fmla="val 6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KERAS</a:t>
            </a:r>
          </a:p>
        </p:txBody>
      </p:sp>
      <p:sp>
        <p:nvSpPr>
          <p:cNvPr id="48" name="Abgerundete rechteckige Legende 31">
            <a:extLst>
              <a:ext uri="{FF2B5EF4-FFF2-40B4-BE49-F238E27FC236}">
                <a16:creationId xmlns:a16="http://schemas.microsoft.com/office/drawing/2014/main" id="{3887764E-2825-419A-BF73-66EFD5DC44B8}"/>
              </a:ext>
            </a:extLst>
          </p:cNvPr>
          <p:cNvSpPr/>
          <p:nvPr/>
        </p:nvSpPr>
        <p:spPr bwMode="auto">
          <a:xfrm>
            <a:off x="6732300" y="4102265"/>
            <a:ext cx="2304320" cy="556631"/>
          </a:xfrm>
          <a:prstGeom prst="wedgeRoundRectCallout">
            <a:avLst>
              <a:gd name="adj1" fmla="val -74867"/>
              <a:gd name="adj2" fmla="val -5790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Provided</a:t>
            </a:r>
            <a:r>
              <a:rPr lang="de-DE" sz="1600" dirty="0">
                <a:solidFill>
                  <a:srgbClr val="000000"/>
                </a:solidFill>
              </a:rPr>
              <a:t> via KERAS</a:t>
            </a:r>
          </a:p>
        </p:txBody>
      </p:sp>
      <p:pic>
        <p:nvPicPr>
          <p:cNvPr id="49" name="Picture 2" descr="Bildergebnis fÃ¼r keras logo">
            <a:extLst>
              <a:ext uri="{FF2B5EF4-FFF2-40B4-BE49-F238E27FC236}">
                <a16:creationId xmlns:a16="http://schemas.microsoft.com/office/drawing/2014/main" id="{88979613-3A41-469A-9C89-1D2A89DE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560" y="4724212"/>
            <a:ext cx="855000" cy="2479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0" name="Picture 2" descr="OpenCV logo">
            <a:extLst>
              <a:ext uri="{FF2B5EF4-FFF2-40B4-BE49-F238E27FC236}">
                <a16:creationId xmlns:a16="http://schemas.microsoft.com/office/drawing/2014/main" id="{A6E5B9B7-6F4C-47BA-BA9B-F067C47D5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11" y="5355590"/>
            <a:ext cx="550856" cy="6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Abgerundete rechteckige Legende 23">
            <a:extLst>
              <a:ext uri="{FF2B5EF4-FFF2-40B4-BE49-F238E27FC236}">
                <a16:creationId xmlns:a16="http://schemas.microsoft.com/office/drawing/2014/main" id="{A50A4D35-7EB6-4B0E-9556-2367B49D55FC}"/>
              </a:ext>
            </a:extLst>
          </p:cNvPr>
          <p:cNvSpPr/>
          <p:nvPr/>
        </p:nvSpPr>
        <p:spPr bwMode="auto">
          <a:xfrm>
            <a:off x="-3204864" y="3093227"/>
            <a:ext cx="3625944" cy="936130"/>
          </a:xfrm>
          <a:prstGeom prst="wedgeRoundRectCallout">
            <a:avLst>
              <a:gd name="adj1" fmla="val 76323"/>
              <a:gd name="adj2" fmla="val 1279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Amazon </a:t>
            </a:r>
            <a:r>
              <a:rPr lang="de-DE" sz="1600" dirty="0" err="1">
                <a:solidFill>
                  <a:srgbClr val="000000"/>
                </a:solidFill>
              </a:rPr>
              <a:t>Rekognition</a:t>
            </a:r>
            <a:r>
              <a:rPr lang="de-DE" sz="1600" dirty="0">
                <a:solidFill>
                  <a:srgbClr val="000000"/>
                </a:solidFill>
              </a:rPr>
              <a:t>, Google Cloud Vision API, IBM Watson Visual Recognition, Microsoft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Computer Vision, …</a:t>
            </a:r>
          </a:p>
        </p:txBody>
      </p:sp>
      <p:pic>
        <p:nvPicPr>
          <p:cNvPr id="52" name="Picture 2" descr="Bildergebnis fÃ¼r keras logo">
            <a:extLst>
              <a:ext uri="{FF2B5EF4-FFF2-40B4-BE49-F238E27FC236}">
                <a16:creationId xmlns:a16="http://schemas.microsoft.com/office/drawing/2014/main" id="{1CA6BC91-4E99-44D7-BE69-D9D5D6C3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52" y="4097850"/>
            <a:ext cx="855000" cy="24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2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7" grpId="0" animBg="1"/>
      <p:bldP spid="48" grpId="0" animBg="1"/>
      <p:bldP spid="51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0488" t="42300" r="30903" b="42300"/>
          <a:stretch/>
        </p:blipFill>
        <p:spPr>
          <a:xfrm>
            <a:off x="1187624" y="2636912"/>
            <a:ext cx="6696744" cy="15841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2340768" y="386104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4004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6752" t="40200" r="27582" b="28301"/>
          <a:stretch/>
        </p:blipFill>
        <p:spPr>
          <a:xfrm>
            <a:off x="539552" y="2420888"/>
            <a:ext cx="7920880" cy="3240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376772" y="5157192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652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nsorflow.org/versions/r0.8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04569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64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2100/1*3aT9KWCeQ6wIYdLLhD4mC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2060810"/>
            <a:ext cx="7602325" cy="2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952358537"/>
              </p:ext>
            </p:extLst>
          </p:nvPr>
        </p:nvGraphicFramePr>
        <p:xfrm>
          <a:off x="899489" y="4437140"/>
          <a:ext cx="8047661" cy="14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529546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V7YGj0ZWil9V-i0k74QV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9027612" cy="3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29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oVOUhBIi59Gb5w7eBzqY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262323" cy="30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072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jYc7Hq9dU4kHXqm_Yd6v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6593037" cy="46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79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f/IBMWats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875" r="23548" b="42907"/>
          <a:stretch/>
        </p:blipFill>
        <p:spPr bwMode="auto">
          <a:xfrm>
            <a:off x="1619672" y="1268760"/>
            <a:ext cx="63824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8671" y="5123284"/>
            <a:ext cx="9564430" cy="24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67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nlfLUgHUEj5vW7WVJpxY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3456456" cy="33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357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463" t="32363" r="35825" b="17443"/>
          <a:stretch/>
        </p:blipFill>
        <p:spPr>
          <a:xfrm>
            <a:off x="2411760" y="908720"/>
            <a:ext cx="4608512" cy="4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143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822" t="8578" r="1004" b="26453"/>
          <a:stretch>
            <a:fillRect/>
          </a:stretch>
        </p:blipFill>
        <p:spPr bwMode="auto">
          <a:xfrm>
            <a:off x="1187530" y="1556739"/>
            <a:ext cx="7128990" cy="4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2454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1C4F2FFB-06CE-4272-8B37-CE801C53AE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4616556"/>
              </p:ext>
            </p:extLst>
          </p:nvPr>
        </p:nvGraphicFramePr>
        <p:xfrm>
          <a:off x="1524000" y="1844823"/>
          <a:ext cx="6096000" cy="3458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BE1951E1-DB06-4705-93E6-2AC4D1CBECDC}"/>
              </a:ext>
            </a:extLst>
          </p:cNvPr>
          <p:cNvCxnSpPr/>
          <p:nvPr/>
        </p:nvCxnSpPr>
        <p:spPr bwMode="auto">
          <a:xfrm>
            <a:off x="1403560" y="4983539"/>
            <a:ext cx="6552910" cy="0"/>
          </a:xfrm>
          <a:prstGeom prst="straightConnector1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652F6925-AB85-45C3-8937-234A58A1AC5A}"/>
              </a:ext>
            </a:extLst>
          </p:cNvPr>
          <p:cNvCxnSpPr/>
          <p:nvPr/>
        </p:nvCxnSpPr>
        <p:spPr bwMode="auto">
          <a:xfrm>
            <a:off x="4553673" y="4837760"/>
            <a:ext cx="0" cy="432060"/>
          </a:xfrm>
          <a:prstGeom prst="line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F69DA4A-3925-4A39-A2D2-D0352BF97068}"/>
              </a:ext>
            </a:extLst>
          </p:cNvPr>
          <p:cNvCxnSpPr/>
          <p:nvPr/>
        </p:nvCxnSpPr>
        <p:spPr bwMode="auto">
          <a:xfrm>
            <a:off x="6632691" y="4754341"/>
            <a:ext cx="0" cy="432060"/>
          </a:xfrm>
          <a:prstGeom prst="line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BDBEAC28-4B00-4BDC-92B3-C3359FC2EE72}"/>
              </a:ext>
            </a:extLst>
          </p:cNvPr>
          <p:cNvSpPr txBox="1"/>
          <p:nvPr/>
        </p:nvSpPr>
        <p:spPr>
          <a:xfrm>
            <a:off x="1930480" y="5303019"/>
            <a:ext cx="109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Before</a:t>
            </a:r>
            <a:endParaRPr lang="de-DE" dirty="0"/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event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1F0C90-3DE5-4441-8981-8CEFF2562FC7}"/>
              </a:ext>
            </a:extLst>
          </p:cNvPr>
          <p:cNvSpPr txBox="1"/>
          <p:nvPr/>
        </p:nvSpPr>
        <p:spPr>
          <a:xfrm>
            <a:off x="4112342" y="5373270"/>
            <a:ext cx="827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At </a:t>
            </a:r>
            <a:r>
              <a:rPr lang="de-DE" dirty="0" err="1"/>
              <a:t>the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event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E8B6D57-CED7-4B01-85F1-6462871EAD52}"/>
              </a:ext>
            </a:extLst>
          </p:cNvPr>
          <p:cNvSpPr txBox="1"/>
          <p:nvPr/>
        </p:nvSpPr>
        <p:spPr>
          <a:xfrm>
            <a:off x="6084210" y="5289851"/>
            <a:ext cx="109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After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event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594A88D-3C68-4086-A85A-8D2F804368E7}"/>
              </a:ext>
            </a:extLst>
          </p:cNvPr>
          <p:cNvSpPr txBox="1"/>
          <p:nvPr/>
        </p:nvSpPr>
        <p:spPr>
          <a:xfrm>
            <a:off x="8232439" y="4798873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7555061-7162-4316-A065-0C8A9BCD99C7}"/>
              </a:ext>
            </a:extLst>
          </p:cNvPr>
          <p:cNvCxnSpPr/>
          <p:nvPr/>
        </p:nvCxnSpPr>
        <p:spPr bwMode="auto">
          <a:xfrm>
            <a:off x="2483710" y="4754341"/>
            <a:ext cx="0" cy="432060"/>
          </a:xfrm>
          <a:prstGeom prst="line">
            <a:avLst/>
          </a:prstGeom>
          <a:solidFill>
            <a:srgbClr val="E6911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6066520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Magnetplattenspeicher 1"/>
          <p:cNvSpPr/>
          <p:nvPr/>
        </p:nvSpPr>
        <p:spPr bwMode="auto">
          <a:xfrm>
            <a:off x="1691600" y="4197998"/>
            <a:ext cx="1800250" cy="7201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>
            <a:off x="2663735" y="3225862"/>
            <a:ext cx="612085" cy="836495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1952015" y="3378263"/>
            <a:ext cx="792110" cy="576080"/>
          </a:xfrm>
          <a:prstGeom prst="ben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Legende mit Pfeil nach unten 4"/>
          <p:cNvSpPr/>
          <p:nvPr/>
        </p:nvSpPr>
        <p:spPr bwMode="auto">
          <a:xfrm>
            <a:off x="5584525" y="3367545"/>
            <a:ext cx="1872260" cy="72010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6" name="Gerader Verbinder 5"/>
          <p:cNvCxnSpPr/>
          <p:nvPr/>
        </p:nvCxnSpPr>
        <p:spPr bwMode="auto">
          <a:xfrm>
            <a:off x="4850341" y="4486038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Gerader Verbinder 6"/>
          <p:cNvCxnSpPr/>
          <p:nvPr/>
        </p:nvCxnSpPr>
        <p:spPr bwMode="auto">
          <a:xfrm>
            <a:off x="4850341" y="4848939"/>
            <a:ext cx="3321230" cy="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1366229" y="506497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Data: persistent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67300" y="5101793"/>
            <a:ext cx="25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Streaming Data: </a:t>
            </a:r>
            <a:r>
              <a:rPr lang="de-DE" dirty="0" err="1"/>
              <a:t>flowing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016681" y="2682429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DBMS Query </a:t>
            </a:r>
            <a:r>
              <a:rPr lang="de-DE" dirty="0" err="1"/>
              <a:t>execution</a:t>
            </a:r>
            <a:r>
              <a:rPr lang="de-DE" dirty="0"/>
              <a:t>: volatile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15656" y="2682429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CEP </a:t>
            </a:r>
            <a:r>
              <a:rPr lang="de-DE" dirty="0" err="1"/>
              <a:t>rule</a:t>
            </a:r>
            <a:r>
              <a:rPr lang="de-DE" dirty="0"/>
              <a:t>: persistent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14808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79617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44426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092350" y="4493652"/>
            <a:ext cx="64809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9752" y="579307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(a)                                                                                                  (b)</a:t>
            </a:r>
          </a:p>
        </p:txBody>
      </p:sp>
    </p:spTree>
    <p:extLst>
      <p:ext uri="{BB962C8B-B14F-4D97-AF65-F5344CB8AC3E}">
        <p14:creationId xmlns:p14="http://schemas.microsoft.com/office/powerpoint/2010/main" val="32084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068960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Message-</a:t>
            </a:r>
            <a:r>
              <a:rPr lang="de-DE" sz="1600" dirty="0" err="1">
                <a:solidFill>
                  <a:srgbClr val="000000"/>
                </a:solidFill>
              </a:rPr>
              <a:t>oriented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middleware</a:t>
            </a:r>
            <a:r>
              <a:rPr lang="de-DE" sz="1600" dirty="0">
                <a:solidFill>
                  <a:srgbClr val="000000"/>
                </a:solidFill>
              </a:rPr>
              <a:t> (</a:t>
            </a:r>
            <a:r>
              <a:rPr lang="de-DE" sz="1600" dirty="0" err="1">
                <a:solidFill>
                  <a:srgbClr val="000000"/>
                </a:solidFill>
              </a:rPr>
              <a:t>queuing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technology</a:t>
            </a:r>
            <a:r>
              <a:rPr lang="de-DE" sz="1600" dirty="0">
                <a:solidFill>
                  <a:srgbClr val="000000"/>
                </a:solidFill>
              </a:rPr>
              <a:t>), </a:t>
            </a:r>
            <a:r>
              <a:rPr lang="de-DE" sz="1600" dirty="0" err="1">
                <a:solidFill>
                  <a:srgbClr val="000000"/>
                </a:solidFill>
              </a:rPr>
              <a:t>including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admin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consoles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060848"/>
            <a:ext cx="3384376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CEP </a:t>
            </a:r>
            <a:r>
              <a:rPr lang="de-DE" sz="1600" dirty="0" err="1">
                <a:solidFill>
                  <a:srgbClr val="000000"/>
                </a:solidFill>
              </a:rPr>
              <a:t>rule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specification</a:t>
            </a:r>
            <a:r>
              <a:rPr lang="de-DE" sz="1600" dirty="0">
                <a:solidFill>
                  <a:srgbClr val="000000"/>
                </a:solidFill>
              </a:rPr>
              <a:t> and </a:t>
            </a:r>
            <a:r>
              <a:rPr lang="de-DE" sz="1600" dirty="0" err="1">
                <a:solidFill>
                  <a:srgbClr val="000000"/>
                </a:solidFill>
              </a:rPr>
              <a:t>execution</a:t>
            </a:r>
            <a:r>
              <a:rPr lang="de-DE" sz="1600" dirty="0">
                <a:solidFill>
                  <a:srgbClr val="000000"/>
                </a:solidFill>
              </a:rPr>
              <a:t>; </a:t>
            </a:r>
            <a:r>
              <a:rPr lang="de-DE" sz="1600" dirty="0" err="1">
                <a:solidFill>
                  <a:srgbClr val="000000"/>
                </a:solidFill>
              </a:rPr>
              <a:t>monitoring</a:t>
            </a:r>
            <a:r>
              <a:rPr lang="de-DE" sz="1600" dirty="0">
                <a:solidFill>
                  <a:srgbClr val="000000"/>
                </a:solidFill>
              </a:rPr>
              <a:t> of CEP</a:t>
            </a:r>
          </a:p>
        </p:txBody>
      </p:sp>
    </p:spTree>
    <p:extLst>
      <p:ext uri="{BB962C8B-B14F-4D97-AF65-F5344CB8AC3E}">
        <p14:creationId xmlns:p14="http://schemas.microsoft.com/office/powerpoint/2010/main" val="1340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755576" y="3573016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Message </a:t>
            </a:r>
            <a:r>
              <a:rPr lang="de-DE" b="1" dirty="0" err="1">
                <a:solidFill>
                  <a:srgbClr val="000000"/>
                </a:solidFill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755576" y="2708920"/>
            <a:ext cx="4536504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CEP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 bwMode="auto">
          <a:xfrm>
            <a:off x="6444208" y="3500982"/>
            <a:ext cx="3384376" cy="936130"/>
          </a:xfrm>
          <a:prstGeom prst="wedgeRoundRectCallout">
            <a:avLst>
              <a:gd name="adj1" fmla="val -105674"/>
              <a:gd name="adj2" fmla="val 590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Kafka, IBM MQ, TIBCO, </a:t>
            </a:r>
            <a:r>
              <a:rPr lang="de-DE" sz="1600" dirty="0" err="1">
                <a:solidFill>
                  <a:srgbClr val="000000"/>
                </a:solidFill>
              </a:rPr>
              <a:t>WebSphere</a:t>
            </a:r>
            <a:r>
              <a:rPr lang="de-DE" sz="1600" dirty="0">
                <a:solidFill>
                  <a:srgbClr val="000000"/>
                </a:solidFill>
              </a:rPr>
              <a:t> Business Events, WSO2 Stream </a:t>
            </a:r>
            <a:r>
              <a:rPr lang="de-DE" sz="1600" dirty="0" err="1">
                <a:solidFill>
                  <a:srgbClr val="000000"/>
                </a:solidFill>
              </a:rPr>
              <a:t>Processor</a:t>
            </a:r>
            <a:r>
              <a:rPr lang="de-DE" sz="1600">
                <a:solidFill>
                  <a:srgbClr val="000000"/>
                </a:solidFill>
              </a:rPr>
              <a:t>, … 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6444208" y="2492870"/>
            <a:ext cx="3384376" cy="936130"/>
          </a:xfrm>
          <a:prstGeom prst="wedgeRoundRectCallout">
            <a:avLst>
              <a:gd name="adj1" fmla="val -102094"/>
              <a:gd name="adj2" fmla="val 1845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Apache Flink, 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Stream Analytics, </a:t>
            </a:r>
            <a:r>
              <a:rPr lang="de-DE" sz="1600" dirty="0" err="1">
                <a:solidFill>
                  <a:srgbClr val="000000"/>
                </a:solidFill>
              </a:rPr>
              <a:t>Drools</a:t>
            </a:r>
            <a:r>
              <a:rPr lang="de-DE" sz="1600" dirty="0">
                <a:solidFill>
                  <a:srgbClr val="000000"/>
                </a:solidFill>
              </a:rPr>
              <a:t> Fusion, Oracle Stream Analytics, SAG </a:t>
            </a:r>
            <a:r>
              <a:rPr lang="de-DE" sz="1600" dirty="0" err="1">
                <a:solidFill>
                  <a:srgbClr val="000000"/>
                </a:solidFill>
              </a:rPr>
              <a:t>Apama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1028" name="Picture 4" descr="Bildergebnis für Apache Flink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0461"/>
            <a:ext cx="1224136" cy="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ms azure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7770" r="4715" b="26872"/>
          <a:stretch/>
        </p:blipFill>
        <p:spPr bwMode="auto">
          <a:xfrm>
            <a:off x="1763688" y="2131018"/>
            <a:ext cx="1977281" cy="3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drools fusi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32" y="1810040"/>
            <a:ext cx="1253473" cy="3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apama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27361" r="30554" b="28442"/>
          <a:stretch/>
        </p:blipFill>
        <p:spPr bwMode="auto">
          <a:xfrm>
            <a:off x="4575973" y="1987582"/>
            <a:ext cx="1292171" cy="5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kafk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621" r="6342" b="28539"/>
          <a:stretch/>
        </p:blipFill>
        <p:spPr bwMode="auto">
          <a:xfrm>
            <a:off x="395536" y="4581128"/>
            <a:ext cx="1115616" cy="5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ergebnis für ibm m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66" y="4595376"/>
            <a:ext cx="1635136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ür tibco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6258" b="22335"/>
          <a:stretch/>
        </p:blipFill>
        <p:spPr bwMode="auto">
          <a:xfrm>
            <a:off x="1763688" y="4621389"/>
            <a:ext cx="1581087" cy="4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wso2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1920"/>
            <a:ext cx="1572905" cy="7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836712"/>
            <a:ext cx="7860733" cy="42484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287919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528" y="1124744"/>
            <a:ext cx="8331917" cy="3744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9037517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608" y="980728"/>
            <a:ext cx="7608668" cy="45653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0218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9/99/Lee_Se-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026927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971600" y="544522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3"/>
              </a:rPr>
              <a:t>https://commons.wikimedia.org/wiki/File:Lee_Se-Dol.jpg</a:t>
            </a:r>
            <a:endParaRPr lang="de-DE" sz="800" dirty="0"/>
          </a:p>
        </p:txBody>
      </p:sp>
      <p:pic>
        <p:nvPicPr>
          <p:cNvPr id="2052" name="Picture 4" descr="https://upload.wikimedia.org/wikipedia/commons/e/ea/Lee_Sedol_%28B%29_vs_AlphaGo_%28W%29_-_Ga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37" y="1628800"/>
            <a:ext cx="2530802" cy="2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8052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hlinkClick r:id="rId5"/>
              </a:rPr>
              <a:t>https://commons.wikimedia.org/wiki/File:Lee_Sedol_(B)_vs_AlphaGo_(W)_-_Game_4.jpg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7724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966" y="1196752"/>
            <a:ext cx="8627499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19100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48" y="1268760"/>
            <a:ext cx="8973793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897225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680387-B163-42ED-B35E-7E793D0CA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868424"/>
            <a:ext cx="2667000" cy="312115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9D67DFC-2E4A-465C-981E-B235A4642B34}"/>
              </a:ext>
            </a:extLst>
          </p:cNvPr>
          <p:cNvSpPr/>
          <p:nvPr/>
        </p:nvSpPr>
        <p:spPr>
          <a:xfrm>
            <a:off x="170552" y="4378556"/>
            <a:ext cx="87489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413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chminded.co/wp-content/uploads/2016/03/lee-sed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096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8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Google self driving car at the Googlep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6615"/>
            <a:ext cx="7620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-1263860" y="5268377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8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2502408"/>
            <a:ext cx="3602736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8/Bag_of_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65055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07704" y="692696"/>
            <a:ext cx="67569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Bernhard G. Humm</a:t>
            </a:r>
          </a:p>
          <a:p>
            <a:endParaRPr lang="de-DE" dirty="0"/>
          </a:p>
          <a:p>
            <a:pPr>
              <a:lnSpc>
                <a:spcPct val="150000"/>
              </a:lnSpc>
            </a:pPr>
            <a:r>
              <a:rPr lang="de-DE" sz="4400" dirty="0"/>
              <a:t>Applied </a:t>
            </a:r>
            <a:r>
              <a:rPr lang="de-DE" sz="4400" dirty="0" err="1"/>
              <a:t>Artificial</a:t>
            </a:r>
            <a:r>
              <a:rPr lang="de-DE" sz="4400" dirty="0"/>
              <a:t> </a:t>
            </a:r>
            <a:r>
              <a:rPr lang="de-DE" sz="4400" dirty="0" err="1"/>
              <a:t>Intelligence</a:t>
            </a:r>
            <a:endParaRPr lang="de-DE" sz="4400" dirty="0"/>
          </a:p>
          <a:p>
            <a:pPr>
              <a:lnSpc>
                <a:spcPct val="150000"/>
              </a:lnSpc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Engineering Approach</a:t>
            </a:r>
          </a:p>
        </p:txBody>
      </p:sp>
      <p:sp>
        <p:nvSpPr>
          <p:cNvPr id="6" name="Rechteck 5"/>
          <p:cNvSpPr/>
          <p:nvPr/>
        </p:nvSpPr>
        <p:spPr>
          <a:xfrm>
            <a:off x="1128043" y="-675456"/>
            <a:ext cx="7776864" cy="1000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2411656" y="2420940"/>
            <a:ext cx="86420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547536" y="1628800"/>
            <a:ext cx="1512296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084168" y="2780975"/>
            <a:ext cx="1512168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932040" y="2420940"/>
            <a:ext cx="7201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580112" y="1988840"/>
            <a:ext cx="216030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07836" y="2780980"/>
            <a:ext cx="201628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3347786" y="2420940"/>
            <a:ext cx="1152194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06" y="1988840"/>
            <a:ext cx="108015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3966" y="162880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979688" y="1988840"/>
            <a:ext cx="86412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1979674" y="2780980"/>
            <a:ext cx="1296182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3131756" y="1628800"/>
            <a:ext cx="792110" cy="28799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547536" y="3213028"/>
            <a:ext cx="460864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547536" y="3573068"/>
            <a:ext cx="2232310" cy="28799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HDA DIN Office" pitchFamily="2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87450" y="1576388"/>
            <a:ext cx="9865270" cy="2356668"/>
          </a:xfrm>
        </p:spPr>
        <p:txBody>
          <a:bodyPr>
            <a:normAutofit/>
          </a:bodyPr>
          <a:lstStyle/>
          <a:p>
            <a:r>
              <a:rPr lang="de-DE" sz="2100" dirty="0"/>
              <a:t>Michelangelo was an </a:t>
            </a:r>
            <a:r>
              <a:rPr lang="de-DE" sz="2100" dirty="0" err="1"/>
              <a:t>Italian</a:t>
            </a:r>
            <a:r>
              <a:rPr lang="de-DE" sz="2100" dirty="0"/>
              <a:t> </a:t>
            </a:r>
            <a:r>
              <a:rPr lang="de-DE" sz="2100" dirty="0" err="1"/>
              <a:t>artist</a:t>
            </a:r>
            <a:r>
              <a:rPr lang="de-DE" sz="2100" dirty="0"/>
              <a:t>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many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, e.g., </a:t>
            </a:r>
            <a:r>
              <a:rPr lang="de-DE" sz="2100" dirty="0" err="1"/>
              <a:t>the</a:t>
            </a:r>
            <a:r>
              <a:rPr lang="de-DE" sz="2100" dirty="0"/>
              <a:t> „</a:t>
            </a:r>
            <a:r>
              <a:rPr lang="de-DE" sz="2100" dirty="0" err="1"/>
              <a:t>Creation</a:t>
            </a:r>
            <a:r>
              <a:rPr lang="de-DE" sz="2100" dirty="0"/>
              <a:t> of Adam“ in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Sistine</a:t>
            </a:r>
            <a:r>
              <a:rPr lang="de-DE" sz="2100" dirty="0"/>
              <a:t> </a:t>
            </a:r>
            <a:r>
              <a:rPr lang="de-DE" sz="2100" dirty="0" err="1"/>
              <a:t>Chapel</a:t>
            </a:r>
            <a:r>
              <a:rPr lang="de-DE" sz="2100" dirty="0"/>
              <a:t>, </a:t>
            </a:r>
            <a:r>
              <a:rPr lang="de-DE" sz="2100" dirty="0" err="1"/>
              <a:t>Rome</a:t>
            </a:r>
            <a:r>
              <a:rPr lang="de-DE" sz="2100" dirty="0"/>
              <a:t>.</a:t>
            </a:r>
          </a:p>
          <a:p>
            <a:r>
              <a:rPr lang="de-DE" sz="2100" dirty="0"/>
              <a:t>He also </a:t>
            </a:r>
            <a:r>
              <a:rPr lang="de-DE" sz="2100" dirty="0" err="1"/>
              <a:t>created</a:t>
            </a:r>
            <a:r>
              <a:rPr lang="de-DE" sz="2100" dirty="0"/>
              <a:t> </a:t>
            </a:r>
            <a:r>
              <a:rPr lang="de-DE" sz="2100" dirty="0" err="1"/>
              <a:t>sculptures</a:t>
            </a:r>
            <a:r>
              <a:rPr lang="de-DE" sz="2100" dirty="0"/>
              <a:t> </a:t>
            </a:r>
            <a:r>
              <a:rPr lang="de-DE" sz="2100" dirty="0" err="1"/>
              <a:t>like</a:t>
            </a:r>
            <a:r>
              <a:rPr lang="de-DE" sz="2100" dirty="0"/>
              <a:t> David.</a:t>
            </a:r>
          </a:p>
          <a:p>
            <a:r>
              <a:rPr lang="de-DE" sz="2100" dirty="0"/>
              <a:t>He </a:t>
            </a:r>
            <a:r>
              <a:rPr lang="de-DE" sz="2100" dirty="0" err="1"/>
              <a:t>belonged</a:t>
            </a:r>
            <a:r>
              <a:rPr lang="de-DE" sz="2100" dirty="0"/>
              <a:t> </a:t>
            </a:r>
            <a:r>
              <a:rPr lang="de-DE" sz="2100" dirty="0" err="1"/>
              <a:t>to</a:t>
            </a:r>
            <a:r>
              <a:rPr lang="de-DE" sz="2100" dirty="0"/>
              <a:t>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artistic</a:t>
            </a:r>
            <a:r>
              <a:rPr lang="de-DE" sz="2100" dirty="0"/>
              <a:t> </a:t>
            </a:r>
            <a:r>
              <a:rPr lang="de-DE" sz="2100" dirty="0" err="1"/>
              <a:t>movement</a:t>
            </a:r>
            <a:r>
              <a:rPr lang="de-DE" sz="2100" dirty="0"/>
              <a:t> </a:t>
            </a:r>
            <a:r>
              <a:rPr lang="de-DE" sz="2100" dirty="0" err="1"/>
              <a:t>of</a:t>
            </a:r>
            <a:r>
              <a:rPr lang="de-DE" sz="2100" dirty="0"/>
              <a:t> Renaissance.</a:t>
            </a:r>
          </a:p>
          <a:p>
            <a:r>
              <a:rPr lang="de-DE" sz="2100" dirty="0"/>
              <a:t>People </a:t>
            </a:r>
            <a:r>
              <a:rPr lang="de-DE" sz="2100" dirty="0" err="1"/>
              <a:t>who</a:t>
            </a:r>
            <a:r>
              <a:rPr lang="de-DE" sz="2100" dirty="0"/>
              <a:t> </a:t>
            </a:r>
            <a:r>
              <a:rPr lang="de-DE" sz="2100" dirty="0" err="1"/>
              <a:t>create</a:t>
            </a:r>
            <a:r>
              <a:rPr lang="de-DE" sz="2100" dirty="0"/>
              <a:t> </a:t>
            </a:r>
            <a:r>
              <a:rPr lang="de-DE" sz="2100" dirty="0" err="1"/>
              <a:t>paintings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painters</a:t>
            </a:r>
            <a:r>
              <a:rPr lang="de-DE" sz="2100" dirty="0"/>
              <a:t>.</a:t>
            </a:r>
          </a:p>
          <a:p>
            <a:r>
              <a:rPr lang="de-DE" sz="2100" dirty="0" err="1"/>
              <a:t>Painters</a:t>
            </a:r>
            <a:r>
              <a:rPr lang="de-DE" sz="2100" dirty="0"/>
              <a:t> </a:t>
            </a:r>
            <a:r>
              <a:rPr lang="de-DE" sz="2100" dirty="0" err="1"/>
              <a:t>are</a:t>
            </a:r>
            <a:r>
              <a:rPr lang="de-DE" sz="2100" dirty="0"/>
              <a:t> </a:t>
            </a:r>
            <a:r>
              <a:rPr lang="de-DE" sz="2100" dirty="0" err="1"/>
              <a:t>artists</a:t>
            </a:r>
            <a:r>
              <a:rPr lang="de-DE" sz="2100" dirty="0"/>
              <a:t>.</a:t>
            </a:r>
          </a:p>
        </p:txBody>
      </p:sp>
      <p:sp>
        <p:nvSpPr>
          <p:cNvPr id="32" name="Rechteck 31"/>
          <p:cNvSpPr/>
          <p:nvPr/>
        </p:nvSpPr>
        <p:spPr>
          <a:xfrm>
            <a:off x="906016" y="3554560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886236" y="1978968"/>
            <a:ext cx="559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777485" y="297807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497323" y="2483023"/>
            <a:ext cx="1473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/>
              <a:t>Knoweldge</a:t>
            </a:r>
            <a:r>
              <a:rPr lang="de-DE" sz="1400" b="1" dirty="0"/>
              <a:t> </a:t>
            </a:r>
            <a:r>
              <a:rPr lang="de-DE" sz="1400" b="1" dirty="0" err="1"/>
              <a:t>graph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28143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2946936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Individuals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944129" y="2843497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Classes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concept</a:t>
            </a:r>
            <a:r>
              <a:rPr lang="de-DE" sz="1400" dirty="0">
                <a:latin typeface="HDA DIN Office" pitchFamily="2" charset="0"/>
              </a:rPr>
              <a:t> </a:t>
            </a:r>
            <a:r>
              <a:rPr lang="de-DE" sz="1400" dirty="0" err="1">
                <a:latin typeface="HDA DIN Office" pitchFamily="2" charset="0"/>
              </a:rPr>
              <a:t>types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819145" y="1844824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Relationships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HDA DIN Office" pitchFamily="2" charset="0"/>
              </a:rPr>
              <a:t>(</a:t>
            </a:r>
            <a:r>
              <a:rPr lang="de-DE" sz="1400" dirty="0" err="1">
                <a:latin typeface="HDA DIN Office" pitchFamily="2" charset="0"/>
              </a:rPr>
              <a:t>instances</a:t>
            </a:r>
            <a:r>
              <a:rPr lang="de-DE" sz="1400" dirty="0">
                <a:latin typeface="HDA DIN Office" pitchFamily="2" charset="0"/>
              </a:rPr>
              <a:t>)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91353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Rules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777484" y="1978968"/>
            <a:ext cx="559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Facts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674828" y="297807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Schema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4819145" y="2852060"/>
            <a:ext cx="1697071" cy="57694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Relationship</a:t>
            </a:r>
            <a:r>
              <a:rPr lang="de-DE" sz="1400" dirty="0">
                <a:latin typeface="HDA DIN Office" pitchFamily="2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 err="1">
                <a:latin typeface="HDA DIN Office" pitchFamily="2" charset="0"/>
              </a:rPr>
              <a:t>types</a:t>
            </a:r>
            <a:endParaRPr lang="de-DE" sz="1400" dirty="0">
              <a:latin typeface="HDA DIN Office" pitchFamily="2" charset="0"/>
            </a:endParaRPr>
          </a:p>
        </p:txBody>
      </p:sp>
      <p:cxnSp>
        <p:nvCxnSpPr>
          <p:cNvPr id="12" name="Gerader Verbinder 11"/>
          <p:cNvCxnSpPr/>
          <p:nvPr/>
        </p:nvCxnSpPr>
        <p:spPr>
          <a:xfrm>
            <a:off x="1547664" y="2636912"/>
            <a:ext cx="6840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-573360" y="3140968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971600" y="1556792"/>
            <a:ext cx="7632848" cy="20882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 rot="16200000">
            <a:off x="493915" y="2483023"/>
            <a:ext cx="1474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Knowledge </a:t>
            </a:r>
            <a:r>
              <a:rPr lang="de-DE" sz="1400" b="1" dirty="0" err="1"/>
              <a:t>graph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75913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979712" y="1628800"/>
            <a:ext cx="4572000" cy="6486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sz="1900" dirty="0" err="1"/>
              <a:t>painted</a:t>
            </a:r>
            <a:r>
              <a:rPr lang="de-DE" sz="1900" dirty="0"/>
              <a:t> (Michelangelo, </a:t>
            </a:r>
            <a:r>
              <a:rPr lang="de-DE" sz="1900" dirty="0" err="1"/>
              <a:t>CreationOfAdam</a:t>
            </a:r>
            <a:r>
              <a:rPr lang="de-DE" sz="1900" dirty="0"/>
              <a:t>)</a:t>
            </a:r>
          </a:p>
          <a:p>
            <a:pPr marL="228600" lvl="1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dirty="0">
                <a:sym typeface="Symbol" panose="05050102010706020507" pitchFamily="18" charset="2"/>
              </a:rPr>
              <a:t></a:t>
            </a:r>
            <a:r>
              <a:rPr lang="en-GB" dirty="0"/>
              <a:t>p: (</a:t>
            </a:r>
            <a:r>
              <a:rPr lang="de-DE" dirty="0">
                <a:sym typeface="Symbol" panose="05050102010706020507" pitchFamily="18" charset="2"/>
              </a:rPr>
              <a:t></a:t>
            </a:r>
            <a:r>
              <a:rPr lang="en-GB" dirty="0"/>
              <a:t> x: painted (p, x)) </a:t>
            </a:r>
            <a:r>
              <a:rPr lang="de-DE" dirty="0">
                <a:sym typeface="Symbol" panose="05050102010706020507" pitchFamily="18" charset="2"/>
              </a:rPr>
              <a:t></a:t>
            </a:r>
            <a:r>
              <a:rPr lang="en-GB" dirty="0"/>
              <a:t> painter (p)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347700" y="1958801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411760" y="1022671"/>
            <a:ext cx="201628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Michelangelo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Person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born</a:t>
            </a:r>
            <a:r>
              <a:rPr lang="de-DE" sz="1400" dirty="0">
                <a:latin typeface="Courier New" pitchFamily="49" charset="0"/>
                <a:cs typeface="Courier New" pitchFamily="49" charset="0"/>
              </a:rPr>
              <a:t>: 1475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in: </a:t>
            </a:r>
            <a:r>
              <a:rPr kumimoji="0" lang="de-DE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de-DE" sz="1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Italy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572060" y="1022671"/>
            <a:ext cx="2304320" cy="936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CreationOf</a:t>
            </a:r>
            <a:r>
              <a:rPr lang="de-DE" sz="1400" b="1" dirty="0" err="1">
                <a:latin typeface="Courier New" pitchFamily="49" charset="0"/>
                <a:cs typeface="Courier New" pitchFamily="49" charset="0"/>
              </a:rPr>
              <a:t>Adam</a:t>
            </a: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type: Painting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latin typeface="Courier New" pitchFamily="49" charset="0"/>
                <a:cs typeface="Courier New" pitchFamily="49" charset="0"/>
              </a:rPr>
              <a:t>artist:Michelangelo</a:t>
            </a:r>
            <a:endParaRPr lang="de-DE" sz="1400" dirty="0">
              <a:latin typeface="Courier New" pitchFamily="49" charset="0"/>
              <a:cs typeface="Courier New" pitchFamily="49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latin typeface="Courier New" pitchFamily="49" charset="0"/>
                <a:cs typeface="Courier New" pitchFamily="49" charset="0"/>
              </a:rPr>
              <a:t>…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-1116632" y="1652313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267668" y="213285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Michelangelo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5004048" y="2348880"/>
            <a:ext cx="180025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CreationOfAdam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3347818" y="2708930"/>
            <a:ext cx="1512210" cy="360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Italy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5" name="Gerade Verbindung mit Pfeil 4"/>
          <p:cNvCxnSpPr>
            <a:stCxn id="2" idx="6"/>
            <a:endCxn id="3" idx="2"/>
          </p:cNvCxnSpPr>
          <p:nvPr/>
        </p:nvCxnSpPr>
        <p:spPr bwMode="auto">
          <a:xfrm>
            <a:off x="3779878" y="2312875"/>
            <a:ext cx="122417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Gerade Verbindung mit Pfeil 5"/>
          <p:cNvCxnSpPr>
            <a:stCxn id="2" idx="4"/>
            <a:endCxn id="4" idx="0"/>
          </p:cNvCxnSpPr>
          <p:nvPr/>
        </p:nvCxnSpPr>
        <p:spPr bwMode="auto">
          <a:xfrm>
            <a:off x="3023773" y="2492900"/>
            <a:ext cx="1080150" cy="21603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4211938" y="220486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created</a:t>
            </a:r>
            <a:endParaRPr lang="de-DE" sz="1100" dirty="0"/>
          </a:p>
        </p:txBody>
      </p:sp>
      <p:sp>
        <p:nvSpPr>
          <p:cNvPr id="8" name="Textfeld 7"/>
          <p:cNvSpPr txBox="1"/>
          <p:nvPr/>
        </p:nvSpPr>
        <p:spPr>
          <a:xfrm>
            <a:off x="3059778" y="256491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born</a:t>
            </a:r>
            <a:r>
              <a:rPr lang="de-DE" sz="1100" dirty="0"/>
              <a:t>-in</a:t>
            </a:r>
          </a:p>
        </p:txBody>
      </p:sp>
      <p:sp>
        <p:nvSpPr>
          <p:cNvPr id="9" name="Rechteck 8"/>
          <p:cNvSpPr/>
          <p:nvPr/>
        </p:nvSpPr>
        <p:spPr>
          <a:xfrm>
            <a:off x="433867" y="2771716"/>
            <a:ext cx="820567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195736" y="2060848"/>
            <a:ext cx="2736304" cy="93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person)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painted ?x)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(?p instance-of painter)</a:t>
            </a:r>
            <a:endParaRPr kumimoji="0" lang="de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575531" y="2636912"/>
            <a:ext cx="827883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d-cloud.net/versions/2011-09-19/lod-cloud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119688"/>
            <a:ext cx="16192500" cy="10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8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34359" b="34170"/>
          <a:stretch/>
        </p:blipFill>
        <p:spPr>
          <a:xfrm>
            <a:off x="1579499" y="927166"/>
            <a:ext cx="6419203" cy="5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4" y="-2611265"/>
            <a:ext cx="14185576" cy="12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38320"/>
            <a:ext cx="1821159" cy="318136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61569" y="4581128"/>
            <a:ext cx="70208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5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7430" t="44399" r="24214" b="14487"/>
          <a:stretch/>
        </p:blipFill>
        <p:spPr>
          <a:xfrm>
            <a:off x="-1980728" y="260648"/>
            <a:ext cx="13003839" cy="62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6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13087" b="4260"/>
          <a:stretch/>
        </p:blipFill>
        <p:spPr>
          <a:xfrm>
            <a:off x="264742" y="897467"/>
            <a:ext cx="8614515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814" t="7731" r="25416" b="712"/>
          <a:stretch/>
        </p:blipFill>
        <p:spPr>
          <a:xfrm>
            <a:off x="-1404664" y="-3483768"/>
            <a:ext cx="11305256" cy="120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4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16085" r="24012" b="7946"/>
          <a:stretch/>
        </p:blipFill>
        <p:spPr>
          <a:xfrm>
            <a:off x="-2268760" y="-2100916"/>
            <a:ext cx="13465496" cy="1142527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-2340768" y="1124744"/>
            <a:ext cx="223224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80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7946" r="24800" b="-194"/>
          <a:stretch/>
        </p:blipFill>
        <p:spPr>
          <a:xfrm>
            <a:off x="-764005" y="-2494490"/>
            <a:ext cx="11168653" cy="11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4013" t="9302" r="24800" b="-194"/>
          <a:stretch/>
        </p:blipFill>
        <p:spPr>
          <a:xfrm>
            <a:off x="-1476672" y="-3370771"/>
            <a:ext cx="12097344" cy="124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8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06101"/>
              </p:ext>
            </p:extLst>
          </p:nvPr>
        </p:nvGraphicFramePr>
        <p:xfrm>
          <a:off x="2533650" y="1943100"/>
          <a:ext cx="3134246" cy="2973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21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5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33525">
                <a:tc>
                  <a:txBody>
                    <a:bodyPr/>
                    <a:lstStyle/>
                    <a:p>
                      <a:pPr algn="l" fontAlgn="b"/>
                      <a:endParaRPr lang="de-DE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Integrated Environment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Editor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API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Query Engine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Reasoner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Integration / </a:t>
                      </a:r>
                      <a:r>
                        <a:rPr lang="de-DE" sz="1100" u="none" strike="noStrike" dirty="0" err="1">
                          <a:effectLst/>
                        </a:rPr>
                        <a:t>Enrichment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Base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 err="1">
                          <a:effectLst/>
                        </a:rPr>
                        <a:t>Knowledge</a:t>
                      </a:r>
                      <a:r>
                        <a:rPr lang="de-DE" sz="1100" u="none" strike="noStrike" dirty="0">
                          <a:effectLst/>
                        </a:rPr>
                        <a:t> Resources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Protégé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Virtuoso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Sesame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Apache Jena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Tropbraid</a:t>
                      </a:r>
                      <a:r>
                        <a:rPr lang="de-DE" sz="1100" u="none" strike="noStrike" dirty="0">
                          <a:effectLst/>
                        </a:rPr>
                        <a:t> Suite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DBpedia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YAGO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*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19050" marB="1905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611560" y="4581128"/>
            <a:ext cx="71287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46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1" y="740321"/>
            <a:ext cx="5153025" cy="36861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740320"/>
            <a:ext cx="515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4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327"/>
              </p:ext>
            </p:extLst>
          </p:nvPr>
        </p:nvGraphicFramePr>
        <p:xfrm>
          <a:off x="971500" y="1412720"/>
          <a:ext cx="775970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Namespace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URI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Resource</a:t>
                      </a:r>
                      <a:r>
                        <a:rPr lang="de-DE" sz="1400" dirty="0"/>
                        <a:t> Description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http://www.w3.org/1999/02/22-rdf-syntax-ns#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rdfs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RDF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http://www.w3.org/2000/01/rdf-schema#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owl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 </a:t>
                      </a:r>
                      <a:r>
                        <a:rPr lang="de-DE" sz="1400" dirty="0" err="1"/>
                        <a:t>Ontology</a:t>
                      </a:r>
                      <a:r>
                        <a:rPr lang="de-DE" sz="1400" dirty="0"/>
                        <a:t>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http://www.w3.org/2002/07/owl#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xsd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XML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http://www.w3.org/2001/XMLSchema#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</a:t>
                      </a:r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Resource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&lt;http://dbpedia.org/resource/&gt;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dbpedia-owl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&lt;http://dbpedia.org/ontology/&gt;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dbpprop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Dbpedia</a:t>
                      </a:r>
                      <a:r>
                        <a:rPr lang="de-DE" sz="1400" dirty="0"/>
                        <a:t>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&lt;http://dbpedia.org/property/&gt;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itchFamily="49" charset="0"/>
                          <a:cs typeface="Courier New" pitchFamily="49" charset="0"/>
                        </a:rPr>
                        <a:t>yago</a:t>
                      </a:r>
                      <a:endParaRPr lang="de-DE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YAGO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Ontology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itchFamily="49" charset="0"/>
                          <a:cs typeface="Courier New" pitchFamily="49" charset="0"/>
                        </a:rPr>
                        <a:t>&lt;http://dbpedia.org/class/yago/&gt;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 bwMode="auto">
          <a:xfrm>
            <a:off x="1043510" y="5373270"/>
            <a:ext cx="244834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wd:Q5592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876320" y="508523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de-DE" sz="1100" b="1" dirty="0">
                <a:latin typeface="Courier New" pitchFamily="49" charset="0"/>
                <a:cs typeface="Courier New" pitchFamily="49" charset="0"/>
              </a:rPr>
              <a:t>Michelangelo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"</a:t>
            </a:r>
          </a:p>
        </p:txBody>
      </p:sp>
      <p:cxnSp>
        <p:nvCxnSpPr>
          <p:cNvPr id="14" name="Gerade Verbindung mit Pfeil 13"/>
          <p:cNvCxnSpPr>
            <a:stCxn id="12" idx="6"/>
            <a:endCxn id="13" idx="1"/>
          </p:cNvCxnSpPr>
          <p:nvPr/>
        </p:nvCxnSpPr>
        <p:spPr bwMode="auto">
          <a:xfrm flipV="1">
            <a:off x="3491850" y="5229250"/>
            <a:ext cx="3384470" cy="32404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hteck 14"/>
          <p:cNvSpPr/>
          <p:nvPr/>
        </p:nvSpPr>
        <p:spPr bwMode="auto">
          <a:xfrm>
            <a:off x="6876320" y="5445280"/>
            <a:ext cx="1224170" cy="288040"/>
          </a:xfrm>
          <a:prstGeom prst="rect">
            <a:avLst/>
          </a:prstGeom>
          <a:solidFill>
            <a:srgbClr val="EAEAEA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1475</a:t>
            </a:r>
            <a:endParaRPr lang="de-DE" sz="11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Gerade Verbindung mit Pfeil 15"/>
          <p:cNvCxnSpPr>
            <a:stCxn id="12" idx="6"/>
            <a:endCxn id="15" idx="1"/>
          </p:cNvCxnSpPr>
          <p:nvPr/>
        </p:nvCxnSpPr>
        <p:spPr bwMode="auto">
          <a:xfrm>
            <a:off x="3491850" y="5553295"/>
            <a:ext cx="3384470" cy="36005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Ellipse 16"/>
          <p:cNvSpPr/>
          <p:nvPr/>
        </p:nvSpPr>
        <p:spPr bwMode="auto">
          <a:xfrm>
            <a:off x="6444260" y="5805330"/>
            <a:ext cx="2304320" cy="360050"/>
          </a:xfrm>
          <a:prstGeom prst="ellipse">
            <a:avLst/>
          </a:prstGeom>
          <a:solidFill>
            <a:srgbClr val="EAEAEA"/>
          </a:solidFill>
          <a:ln w="19050" cap="flat" cmpd="sng" algn="ctr">
            <a:solidFill>
              <a:srgbClr val="91019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wd:Q1474884</a:t>
            </a:r>
            <a:endParaRPr kumimoji="0" lang="de-DE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Gerade Verbindung mit Pfeil 17"/>
          <p:cNvCxnSpPr>
            <a:stCxn id="12" idx="6"/>
            <a:endCxn id="17" idx="2"/>
          </p:cNvCxnSpPr>
          <p:nvPr/>
        </p:nvCxnSpPr>
        <p:spPr bwMode="auto">
          <a:xfrm>
            <a:off x="3491850" y="5553295"/>
            <a:ext cx="295241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427980" y="508523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rdfs:</a:t>
            </a:r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</a:t>
            </a:r>
            <a:endParaRPr lang="de-DE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572000" y="5445280"/>
            <a:ext cx="148630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date_of_birth</a:t>
            </a:r>
            <a:endParaRPr lang="de-DE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611594" y="578578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movement</a:t>
            </a:r>
            <a:endParaRPr lang="de-DE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773250" y="55281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9" grpId="0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3636912" y="4581128"/>
            <a:ext cx="1548172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m1745535f-69f7-4a83-8366-f71b58b5c7a2@com-tyco-30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050" y="4763"/>
            <a:ext cx="17770475" cy="82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17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4" name="Rechteck 3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8" name="Rechteck 7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9" name="L-Form 8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10" name="Rechteck 9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33155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Editing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3419840" y="6021360"/>
            <a:ext cx="1944270" cy="432060"/>
          </a:xfrm>
          <a:prstGeom prst="wedgeRoundRectCallout">
            <a:avLst>
              <a:gd name="adj1" fmla="val -14219"/>
              <a:gd name="adj2" fmla="val -14032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Storing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436120" y="6021360"/>
            <a:ext cx="1584220" cy="432060"/>
          </a:xfrm>
          <a:prstGeom prst="wedgeRoundRectCallout">
            <a:avLst>
              <a:gd name="adj1" fmla="val -8830"/>
              <a:gd name="adj2" fmla="val -3188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Inferencing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092350" y="6021360"/>
            <a:ext cx="1872260" cy="720100"/>
          </a:xfrm>
          <a:prstGeom prst="wedgeRoundRectCallout">
            <a:avLst>
              <a:gd name="adj1" fmla="val -23665"/>
              <a:gd name="adj2" fmla="val -962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resources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7020340" y="1700760"/>
            <a:ext cx="1872260" cy="720100"/>
          </a:xfrm>
          <a:prstGeom prst="wedgeRoundRectCallout">
            <a:avLst>
              <a:gd name="adj1" fmla="val 32806"/>
              <a:gd name="adj2" fmla="val 10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Off-</a:t>
            </a:r>
            <a:r>
              <a:rPr lang="de-DE" sz="1600" dirty="0" err="1">
                <a:solidFill>
                  <a:srgbClr val="000000"/>
                </a:solidFill>
              </a:rPr>
              <a:t>the</a:t>
            </a:r>
            <a:r>
              <a:rPr lang="de-DE" sz="1600" dirty="0">
                <a:solidFill>
                  <a:srgbClr val="000000"/>
                </a:solidFill>
              </a:rPr>
              <a:t>-</a:t>
            </a:r>
            <a:r>
              <a:rPr lang="de-DE" sz="1600" dirty="0" err="1">
                <a:solidFill>
                  <a:srgbClr val="000000"/>
                </a:solidFill>
              </a:rPr>
              <a:t>shelf</a:t>
            </a:r>
            <a:r>
              <a:rPr lang="de-DE" sz="1600" dirty="0">
                <a:solidFill>
                  <a:srgbClr val="000000"/>
                </a:solidFill>
              </a:rPr>
              <a:t> ontologies</a:t>
            </a: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5076070" y="1700760"/>
            <a:ext cx="1872260" cy="720100"/>
          </a:xfrm>
          <a:prstGeom prst="wedgeRoundRectCallout">
            <a:avLst>
              <a:gd name="adj1" fmla="val 15000"/>
              <a:gd name="adj2" fmla="val 2238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KB </a:t>
            </a:r>
            <a:r>
              <a:rPr lang="de-DE" sz="1600" dirty="0" err="1">
                <a:solidFill>
                  <a:srgbClr val="000000"/>
                </a:solidFill>
              </a:rPr>
              <a:t>access</a:t>
            </a:r>
            <a:r>
              <a:rPr lang="de-DE" sz="1600" dirty="0">
                <a:solidFill>
                  <a:srgbClr val="000000"/>
                </a:solidFill>
              </a:rPr>
              <a:t> via </a:t>
            </a:r>
            <a:r>
              <a:rPr lang="de-DE" sz="1600" dirty="0" err="1">
                <a:solidFill>
                  <a:srgbClr val="000000"/>
                </a:solidFill>
              </a:rPr>
              <a:t>programming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language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899490" y="1700760"/>
            <a:ext cx="4104570" cy="720100"/>
          </a:xfrm>
          <a:prstGeom prst="wedgeRoundRectCallout">
            <a:avLst>
              <a:gd name="adj1" fmla="val 23122"/>
              <a:gd name="adj2" fmla="val 10218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Product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bundle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many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knowledge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representation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1440679" y="6300176"/>
            <a:ext cx="1252942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2627730" y="5085231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Base</a:t>
            </a: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6840315" y="3825056"/>
            <a:ext cx="33124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Resources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27730" y="4221110"/>
            <a:ext cx="259236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Query Engine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5364110" y="422111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Reasoner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627730" y="3356990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API</a:t>
            </a:r>
          </a:p>
        </p:txBody>
      </p:sp>
      <p:sp>
        <p:nvSpPr>
          <p:cNvPr id="26" name="Rechteck 25"/>
          <p:cNvSpPr/>
          <p:nvPr/>
        </p:nvSpPr>
        <p:spPr bwMode="auto">
          <a:xfrm rot="16200000">
            <a:off x="827479" y="4221111"/>
            <a:ext cx="2520351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Knowledge</a:t>
            </a:r>
            <a:r>
              <a:rPr lang="de-DE" b="1" dirty="0">
                <a:solidFill>
                  <a:srgbClr val="000000"/>
                </a:solidFill>
              </a:rPr>
              <a:t> Editor</a:t>
            </a:r>
          </a:p>
        </p:txBody>
      </p:sp>
      <p:sp>
        <p:nvSpPr>
          <p:cNvPr id="27" name="L-Form 26"/>
          <p:cNvSpPr/>
          <p:nvPr/>
        </p:nvSpPr>
        <p:spPr bwMode="auto">
          <a:xfrm rot="5400000">
            <a:off x="2735744" y="656616"/>
            <a:ext cx="3312461" cy="7128990"/>
          </a:xfrm>
          <a:prstGeom prst="corner">
            <a:avLst>
              <a:gd name="adj1" fmla="val 21856"/>
              <a:gd name="adj2" fmla="val 1997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Integrated Environment</a:t>
            </a: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2627730" y="3356990"/>
            <a:ext cx="4392610" cy="244834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 rot="16200000">
            <a:off x="6300240" y="4221111"/>
            <a:ext cx="252035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Data Integration / </a:t>
            </a:r>
          </a:p>
          <a:p>
            <a:pPr algn="ctr"/>
            <a:r>
              <a:rPr lang="de-DE" b="1" dirty="0">
                <a:solidFill>
                  <a:srgbClr val="000000"/>
                </a:solidFill>
              </a:rPr>
              <a:t>Semantic </a:t>
            </a:r>
            <a:r>
              <a:rPr lang="de-DE" b="1" dirty="0" err="1">
                <a:solidFill>
                  <a:srgbClr val="000000"/>
                </a:solidFill>
              </a:rPr>
              <a:t>Enrichment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827480" y="2564882"/>
            <a:ext cx="7128990" cy="3312460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31" name="Abgerundete rechteckige Legende 30"/>
          <p:cNvSpPr/>
          <p:nvPr/>
        </p:nvSpPr>
        <p:spPr bwMode="auto">
          <a:xfrm>
            <a:off x="827480" y="1916790"/>
            <a:ext cx="3312460" cy="432060"/>
          </a:xfrm>
          <a:prstGeom prst="wedgeRoundRectCallout">
            <a:avLst>
              <a:gd name="adj1" fmla="val 40022"/>
              <a:gd name="adj2" fmla="val 1332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Suite, </a:t>
            </a:r>
            <a:r>
              <a:rPr lang="de-DE" sz="1600" dirty="0" err="1">
                <a:solidFill>
                  <a:srgbClr val="000000"/>
                </a:solidFill>
              </a:rPr>
              <a:t>PoolParty</a:t>
            </a:r>
            <a:r>
              <a:rPr lang="de-DE" sz="1600" dirty="0">
                <a:solidFill>
                  <a:srgbClr val="000000"/>
                </a:solidFill>
              </a:rPr>
              <a:t> Semantic Suite,  </a:t>
            </a:r>
            <a:r>
              <a:rPr lang="de-DE" sz="1600" dirty="0" err="1">
                <a:solidFill>
                  <a:srgbClr val="000000"/>
                </a:solidFill>
              </a:rPr>
              <a:t>Semafora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827478" y="5949350"/>
            <a:ext cx="2016281" cy="432060"/>
          </a:xfrm>
          <a:prstGeom prst="wedgeRoundRectCallout">
            <a:avLst>
              <a:gd name="adj1" fmla="val 17967"/>
              <a:gd name="adj2" fmla="val -149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Protégé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Topbraid</a:t>
            </a:r>
            <a:r>
              <a:rPr lang="de-DE" sz="1600" dirty="0">
                <a:solidFill>
                  <a:srgbClr val="000000"/>
                </a:solidFill>
              </a:rPr>
              <a:t> Composer, …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>
            <a:off x="4644010" y="5949350"/>
            <a:ext cx="2160300" cy="432060"/>
          </a:xfrm>
          <a:prstGeom prst="wedgeRoundRectCallout">
            <a:avLst>
              <a:gd name="adj1" fmla="val 34281"/>
              <a:gd name="adj2" fmla="val -32329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Pellet, </a:t>
            </a:r>
            <a:r>
              <a:rPr lang="de-DE" sz="1600" dirty="0" err="1">
                <a:solidFill>
                  <a:srgbClr val="000000"/>
                </a:solidFill>
              </a:rPr>
              <a:t>FaCT</a:t>
            </a:r>
            <a:r>
              <a:rPr lang="de-DE" sz="1600" dirty="0">
                <a:solidFill>
                  <a:srgbClr val="000000"/>
                </a:solidFill>
              </a:rPr>
              <a:t>++, </a:t>
            </a:r>
            <a:r>
              <a:rPr lang="de-DE" sz="1600" dirty="0" err="1">
                <a:solidFill>
                  <a:srgbClr val="000000"/>
                </a:solidFill>
              </a:rPr>
              <a:t>HermiT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sp>
        <p:nvSpPr>
          <p:cNvPr id="34" name="Abgerundete rechteckige Legende 33"/>
          <p:cNvSpPr/>
          <p:nvPr/>
        </p:nvSpPr>
        <p:spPr bwMode="auto">
          <a:xfrm>
            <a:off x="5436120" y="1916790"/>
            <a:ext cx="3456480" cy="432060"/>
          </a:xfrm>
          <a:prstGeom prst="wedgeRoundRectCallout">
            <a:avLst>
              <a:gd name="adj1" fmla="val -35249"/>
              <a:gd name="adj2" fmla="val 28635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Virtuoso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GraphDB</a:t>
            </a:r>
            <a:r>
              <a:rPr lang="de-DE" sz="1600" dirty="0">
                <a:solidFill>
                  <a:srgbClr val="000000"/>
                </a:solidFill>
              </a:rPr>
              <a:t>, AllegroGraph, rdf4J, Jena, …</a:t>
            </a:r>
          </a:p>
        </p:txBody>
      </p:sp>
      <p:sp>
        <p:nvSpPr>
          <p:cNvPr id="35" name="Abgerundete rechteckige Legende 34"/>
          <p:cNvSpPr/>
          <p:nvPr/>
        </p:nvSpPr>
        <p:spPr bwMode="auto">
          <a:xfrm>
            <a:off x="6876320" y="5949350"/>
            <a:ext cx="2160300" cy="432060"/>
          </a:xfrm>
          <a:prstGeom prst="wedgeRoundRectCallout">
            <a:avLst>
              <a:gd name="adj1" fmla="val 27667"/>
              <a:gd name="adj2" fmla="val -1711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Wikidata, </a:t>
            </a:r>
            <a:r>
              <a:rPr lang="de-DE" sz="1600" dirty="0" err="1">
                <a:solidFill>
                  <a:srgbClr val="000000"/>
                </a:solidFill>
              </a:rPr>
              <a:t>Dbpedia</a:t>
            </a:r>
            <a:r>
              <a:rPr lang="de-DE" sz="1600" dirty="0">
                <a:solidFill>
                  <a:srgbClr val="000000"/>
                </a:solidFill>
              </a:rPr>
              <a:t>, YAGO, CYC, GND, …</a:t>
            </a:r>
          </a:p>
        </p:txBody>
      </p:sp>
      <p:sp>
        <p:nvSpPr>
          <p:cNvPr id="36" name="Abgerundete rechteckige Legende 35"/>
          <p:cNvSpPr/>
          <p:nvPr/>
        </p:nvSpPr>
        <p:spPr bwMode="auto">
          <a:xfrm>
            <a:off x="2893101" y="5949350"/>
            <a:ext cx="1678899" cy="432060"/>
          </a:xfrm>
          <a:prstGeom prst="wedgeRoundRectCallout">
            <a:avLst>
              <a:gd name="adj1" fmla="val -48674"/>
              <a:gd name="adj2" fmla="val -2952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Fuseki</a:t>
            </a:r>
            <a:r>
              <a:rPr lang="de-DE" sz="1600" dirty="0">
                <a:solidFill>
                  <a:srgbClr val="000000"/>
                </a:solidFill>
              </a:rPr>
              <a:t>,..</a:t>
            </a:r>
          </a:p>
        </p:txBody>
      </p:sp>
      <p:pic>
        <p:nvPicPr>
          <p:cNvPr id="37" name="Picture 6" descr="Bildergebnis fÃ¼r apache je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1127255"/>
            <a:ext cx="1067638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df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1" y="1228853"/>
            <a:ext cx="954250" cy="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ildergebnis fÃ¼r graph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75" y="778434"/>
            <a:ext cx="1063197" cy="10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ildergebnis fÃ¼r ontostudi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1304256"/>
            <a:ext cx="1273825" cy="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Bildergebnis fÃ¼r db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81" y="3340601"/>
            <a:ext cx="1014985" cy="6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Bildergebnis fÃ¼r wiki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2564880"/>
            <a:ext cx="994646" cy="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Bildergebnis für poolparty ontology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9640"/>
          <a:stretch/>
        </p:blipFill>
        <p:spPr bwMode="auto">
          <a:xfrm>
            <a:off x="1460031" y="1343692"/>
            <a:ext cx="1324344" cy="3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Bildergebnis für protege ontology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8144" r="7883" b="18351"/>
          <a:stretch/>
        </p:blipFill>
        <p:spPr bwMode="auto">
          <a:xfrm>
            <a:off x="-569275" y="5913292"/>
            <a:ext cx="1296450" cy="5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yago ontolgo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79" y="4119150"/>
            <a:ext cx="1152128" cy="5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ildergebnis für cycorp logo ontolog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7956" r="3886" b="31624"/>
          <a:stretch/>
        </p:blipFill>
        <p:spPr bwMode="auto">
          <a:xfrm>
            <a:off x="9083859" y="4851251"/>
            <a:ext cx="960107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gnd dn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7" y="5396231"/>
            <a:ext cx="747850" cy="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topbraid suit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384473"/>
            <a:ext cx="1944216" cy="43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844943" y="290923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1844943" y="4421447"/>
            <a:ext cx="43926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Integration /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mantic </a:t>
            </a:r>
            <a:r>
              <a:rPr kumimoji="0" lang="de-DE" sz="18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ussdiagramm: Magnetplattenspeicher 3"/>
          <p:cNvSpPr/>
          <p:nvPr/>
        </p:nvSpPr>
        <p:spPr bwMode="auto">
          <a:xfrm>
            <a:off x="1844943" y="3413307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 /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Magnetplattenspeicher 4"/>
          <p:cNvSpPr/>
          <p:nvPr/>
        </p:nvSpPr>
        <p:spPr bwMode="auto">
          <a:xfrm>
            <a:off x="198896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844943" y="1901097"/>
            <a:ext cx="439261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844943" y="1397027"/>
            <a:ext cx="439261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ussdiagramm: Magnetplattenspeicher 7"/>
          <p:cNvSpPr/>
          <p:nvPr/>
        </p:nvSpPr>
        <p:spPr bwMode="auto">
          <a:xfrm>
            <a:off x="2060973" y="514154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ussdiagramm: Magnetplattenspeicher 8"/>
          <p:cNvSpPr/>
          <p:nvPr/>
        </p:nvSpPr>
        <p:spPr bwMode="auto">
          <a:xfrm>
            <a:off x="285308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3717203" y="5069537"/>
            <a:ext cx="50407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458132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465333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4725343" y="521355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5373433" y="499752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5445443" y="506953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5517453" y="5141547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56903" y="5573607"/>
            <a:ext cx="575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Ontologies,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18" name="Pfeil nach oben 17"/>
          <p:cNvSpPr/>
          <p:nvPr/>
        </p:nvSpPr>
        <p:spPr bwMode="auto">
          <a:xfrm>
            <a:off x="3933233" y="420541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feil nach oben 18"/>
          <p:cNvSpPr/>
          <p:nvPr/>
        </p:nvSpPr>
        <p:spPr bwMode="auto">
          <a:xfrm>
            <a:off x="213298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feil nach oben 19"/>
          <p:cNvSpPr/>
          <p:nvPr/>
        </p:nvSpPr>
        <p:spPr bwMode="auto">
          <a:xfrm>
            <a:off x="299710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oben 20"/>
          <p:cNvSpPr/>
          <p:nvPr/>
        </p:nvSpPr>
        <p:spPr bwMode="auto">
          <a:xfrm>
            <a:off x="386122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 nach oben und unten 21"/>
          <p:cNvSpPr/>
          <p:nvPr/>
        </p:nvSpPr>
        <p:spPr bwMode="auto">
          <a:xfrm>
            <a:off x="3933233" y="17570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 nach oben 22"/>
          <p:cNvSpPr/>
          <p:nvPr/>
        </p:nvSpPr>
        <p:spPr bwMode="auto">
          <a:xfrm>
            <a:off x="465333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 nach oben und unten 23"/>
          <p:cNvSpPr/>
          <p:nvPr/>
        </p:nvSpPr>
        <p:spPr bwMode="auto">
          <a:xfrm>
            <a:off x="3933233" y="262119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 nach oben 24"/>
          <p:cNvSpPr/>
          <p:nvPr/>
        </p:nvSpPr>
        <p:spPr bwMode="auto">
          <a:xfrm>
            <a:off x="5445443" y="478149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und unten 25"/>
          <p:cNvSpPr/>
          <p:nvPr/>
        </p:nvSpPr>
        <p:spPr bwMode="auto">
          <a:xfrm>
            <a:off x="3933233" y="3197277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7649996" y="5357577"/>
            <a:ext cx="137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8" name="Rechteck 27"/>
          <p:cNvSpPr/>
          <p:nvPr/>
        </p:nvSpPr>
        <p:spPr bwMode="auto">
          <a:xfrm>
            <a:off x="7452400" y="5645617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 nach oben 28"/>
          <p:cNvSpPr/>
          <p:nvPr/>
        </p:nvSpPr>
        <p:spPr bwMode="auto">
          <a:xfrm>
            <a:off x="7452400" y="5933657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380390" y="5285567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6696839" y="1901097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AI web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feil nach oben und unten 31"/>
          <p:cNvSpPr/>
          <p:nvPr/>
        </p:nvSpPr>
        <p:spPr bwMode="auto">
          <a:xfrm rot="16200000">
            <a:off x="6345568" y="2153132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Bildergebnis fÃ¼r html css j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0" y="1036977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841526" y="1933818"/>
            <a:ext cx="1122035" cy="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ildergebnis fÃ¼r c#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8719" r="28812" b="10640"/>
          <a:stretch/>
        </p:blipFill>
        <p:spPr bwMode="auto">
          <a:xfrm>
            <a:off x="883907" y="2624499"/>
            <a:ext cx="405326" cy="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ildergebnis fÃ¼r c++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8" y="2650645"/>
            <a:ext cx="338128" cy="3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gebnis fÃ¼r amazon aw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55" y="1523999"/>
            <a:ext cx="1071915" cy="56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ildergebnis fÃ¼r google cloud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64" y="866377"/>
            <a:ext cx="602696" cy="4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Bildergebnis fÃ¼r ibm watso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86" y="2771902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Bildergebnis fÃ¼r ms azu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49" y="2184065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ildergebnis fÃ¼r tensorflow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36" y="2362045"/>
            <a:ext cx="760412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Bildergebnis fÃ¼r apache spark mllib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21204"/>
          <a:stretch/>
        </p:blipFill>
        <p:spPr bwMode="auto">
          <a:xfrm>
            <a:off x="5242370" y="2162109"/>
            <a:ext cx="94080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303166" y="3671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Bildergebnis fÃ¼r apache jena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b="16811"/>
          <a:stretch/>
        </p:blipFill>
        <p:spPr bwMode="auto">
          <a:xfrm>
            <a:off x="7117292" y="3652051"/>
            <a:ext cx="670216" cy="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Bildergebnis fÃ¼r openlink virtuos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6" y="5922961"/>
            <a:ext cx="918216" cy="5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Bildergebnis fÃ¼r apache stanbo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0" y="4421447"/>
            <a:ext cx="1073825" cy="4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 descr="Bildergebnis fÃ¼r wikida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8" y="5897295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4" descr="Bildergebnis fÃ¼r mesh ontolog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42" y="5929103"/>
            <a:ext cx="421367" cy="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ildergebnis fÃ¼r nci  logo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3246"/>
          <a:stretch/>
        </p:blipFill>
        <p:spPr bwMode="auto">
          <a:xfrm>
            <a:off x="4280973" y="5981078"/>
            <a:ext cx="1092460" cy="4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Bildergebnis fÃ¼r scikit learn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1" y="2435753"/>
            <a:ext cx="898190" cy="4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20"/>
          <a:srcRect l="24800" t="6587" r="64175" b="83916"/>
          <a:stretch/>
        </p:blipFill>
        <p:spPr>
          <a:xfrm>
            <a:off x="5573289" y="5969662"/>
            <a:ext cx="1008140" cy="504070"/>
          </a:xfrm>
          <a:prstGeom prst="rect">
            <a:avLst/>
          </a:prstGeom>
        </p:spPr>
      </p:pic>
      <p:pic>
        <p:nvPicPr>
          <p:cNvPr id="53" name="Picture 2" descr="Bildergebnis fÃ¼r keras logo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31918" r="8446" b="40361"/>
          <a:stretch/>
        </p:blipFill>
        <p:spPr bwMode="auto">
          <a:xfrm>
            <a:off x="1980089" y="2501709"/>
            <a:ext cx="893229" cy="2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ildergebnis für java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9" y="2152113"/>
            <a:ext cx="762269" cy="4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Magnetplattenspeicher 2"/>
          <p:cNvSpPr/>
          <p:nvPr/>
        </p:nvSpPr>
        <p:spPr bwMode="auto">
          <a:xfrm>
            <a:off x="1259632" y="3954145"/>
            <a:ext cx="4392610" cy="86412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Base / Query Engine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1259632" y="1793753"/>
            <a:ext cx="4392610" cy="18002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Virtual Museum Guide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259632" y="569675"/>
            <a:ext cx="439261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Virtual Museum Guide GUI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oben 6"/>
          <p:cNvSpPr/>
          <p:nvPr/>
        </p:nvSpPr>
        <p:spPr bwMode="auto">
          <a:xfrm>
            <a:off x="3347922" y="4746255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oben und unten 7"/>
          <p:cNvSpPr/>
          <p:nvPr/>
        </p:nvSpPr>
        <p:spPr bwMode="auto">
          <a:xfrm>
            <a:off x="3347922" y="128977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oben und unten 8"/>
          <p:cNvSpPr/>
          <p:nvPr/>
        </p:nvSpPr>
        <p:spPr bwMode="auto">
          <a:xfrm>
            <a:off x="3347922" y="3593995"/>
            <a:ext cx="216030" cy="288040"/>
          </a:xfrm>
          <a:prstGeom prst="up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691680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Arts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3541045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Story Gene-ration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77149" y="2583445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</p:txBody>
      </p:sp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569959" y="33164"/>
            <a:ext cx="1379102" cy="1080150"/>
            <a:chOff x="3419840" y="1268700"/>
            <a:chExt cx="2815057" cy="2204830"/>
          </a:xfrm>
        </p:grpSpPr>
        <p:pic>
          <p:nvPicPr>
            <p:cNvPr id="16" name="Bild 17" descr="Staedel_InteraktionsAusblick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840" y="1268700"/>
              <a:ext cx="2815057" cy="2204830"/>
            </a:xfrm>
            <a:prstGeom prst="rect">
              <a:avLst/>
            </a:prstGeom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21471" t="39920" r="28055" b="18920"/>
            <a:stretch>
              <a:fillRect/>
            </a:stretch>
          </p:blipFill>
          <p:spPr bwMode="auto">
            <a:xfrm>
              <a:off x="3663632" y="1556739"/>
              <a:ext cx="2298441" cy="122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chteck 20"/>
          <p:cNvSpPr/>
          <p:nvPr/>
        </p:nvSpPr>
        <p:spPr bwMode="auto">
          <a:xfrm>
            <a:off x="1259510" y="3882035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1259632" y="157777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3" name="Rechteck 22"/>
          <p:cNvSpPr/>
          <p:nvPr/>
        </p:nvSpPr>
        <p:spPr bwMode="auto">
          <a:xfrm>
            <a:off x="2604941" y="2585863"/>
            <a:ext cx="814931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771541" y="5741019"/>
            <a:ext cx="1244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7507420" y="6029059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feil nach oben 25"/>
          <p:cNvSpPr/>
          <p:nvPr/>
        </p:nvSpPr>
        <p:spPr bwMode="auto">
          <a:xfrm>
            <a:off x="7507420" y="631709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7435410" y="5669009"/>
            <a:ext cx="1619590" cy="11246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>
            <a:off x="6012160" y="1289747"/>
            <a:ext cx="930866" cy="274790"/>
          </a:xfrm>
          <a:prstGeom prst="wedgeRoundRectCallout">
            <a:avLst>
              <a:gd name="adj1" fmla="val -85473"/>
              <a:gd name="adj2" fmla="val 8475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33" name="Rechteck 32"/>
          <p:cNvSpPr/>
          <p:nvPr/>
        </p:nvSpPr>
        <p:spPr bwMode="auto">
          <a:xfrm>
            <a:off x="1259632" y="5682229"/>
            <a:ext cx="43926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</p:txBody>
      </p:sp>
      <p:sp>
        <p:nvSpPr>
          <p:cNvPr id="34" name="Flussdiagramm: Magnetplattenspeicher 33"/>
          <p:cNvSpPr/>
          <p:nvPr/>
        </p:nvSpPr>
        <p:spPr bwMode="auto">
          <a:xfrm>
            <a:off x="2699792" y="6186299"/>
            <a:ext cx="1512210" cy="4320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Wikidata</a:t>
            </a: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3347882" y="5898259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3347864" y="5394203"/>
            <a:ext cx="216030" cy="28804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efaltete Ecke 37"/>
          <p:cNvSpPr/>
          <p:nvPr/>
        </p:nvSpPr>
        <p:spPr bwMode="auto">
          <a:xfrm>
            <a:off x="3275790" y="4984778"/>
            <a:ext cx="360050" cy="43206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de-DE" sz="16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670479" y="5009864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ArtsOntology.ttl</a:t>
            </a:r>
            <a:endParaRPr lang="de-DE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341792" y="4890145"/>
            <a:ext cx="8694704" cy="720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6200000">
            <a:off x="-63478" y="5569729"/>
            <a:ext cx="13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Offline </a:t>
            </a:r>
            <a:r>
              <a:rPr lang="de-DE" dirty="0" err="1"/>
              <a:t>batch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-213521" y="2509211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Online Web </a:t>
            </a:r>
            <a:r>
              <a:rPr lang="de-DE" dirty="0" err="1"/>
              <a:t>app</a:t>
            </a:r>
            <a:endParaRPr lang="de-DE" dirty="0"/>
          </a:p>
        </p:txBody>
      </p:sp>
      <p:pic>
        <p:nvPicPr>
          <p:cNvPr id="42" name="Picture 22" descr="Bildergebnis fÃ¼r wiki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123133"/>
            <a:ext cx="866825" cy="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Bildergebnis fÃ¼r 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6678" b="12481"/>
          <a:stretch/>
        </p:blipFill>
        <p:spPr bwMode="auto">
          <a:xfrm>
            <a:off x="5935864" y="5597228"/>
            <a:ext cx="1370945" cy="3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ildergebnis für jav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41" y="2225851"/>
            <a:ext cx="997685" cy="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ildergebnis fÃ¼r html css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46" y="174275"/>
            <a:ext cx="1106073" cy="6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rdf4j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25678" r="25664" b="25937"/>
          <a:stretch/>
        </p:blipFill>
        <p:spPr bwMode="auto">
          <a:xfrm>
            <a:off x="6084132" y="4096160"/>
            <a:ext cx="720100" cy="4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510" y="2348850"/>
            <a:ext cx="780482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2009792" y="5301208"/>
            <a:ext cx="139114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984382"/>
              </p:ext>
            </p:extLst>
          </p:nvPr>
        </p:nvGraphicFramePr>
        <p:xfrm>
          <a:off x="1115520" y="1556740"/>
          <a:ext cx="7759701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3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Percepts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and</a:t>
                      </a:r>
                      <a:r>
                        <a:rPr lang="de-DE" baseline="0" dirty="0"/>
                        <a:t> </a:t>
                      </a:r>
                      <a:r>
                        <a:rPr lang="de-DE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Thermostat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Room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heating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Measures</a:t>
                      </a:r>
                      <a:r>
                        <a:rPr lang="de-DE" baseline="0" dirty="0"/>
                        <a:t> temperature and </a:t>
                      </a:r>
                      <a:r>
                        <a:rPr lang="de-DE" baseline="0" dirty="0" err="1"/>
                        <a:t>adjusts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heating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accordingly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Softbot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Crawls web </a:t>
                      </a:r>
                      <a:r>
                        <a:rPr lang="de-DE" dirty="0" err="1"/>
                        <a:t>pages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extracts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information</a:t>
                      </a:r>
                      <a:r>
                        <a:rPr lang="de-DE" dirty="0"/>
                        <a:t> (e.g., </a:t>
                      </a:r>
                      <a:r>
                        <a:rPr lang="de-DE" dirty="0" err="1"/>
                        <a:t>compares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prices</a:t>
                      </a:r>
                      <a:r>
                        <a:rPr lang="de-DE" dirty="0"/>
                        <a:t>), </a:t>
                      </a:r>
                      <a:r>
                        <a:rPr lang="de-DE" dirty="0" err="1"/>
                        <a:t>makes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recommendations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even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purchases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autonomously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simple </a:t>
                      </a:r>
                      <a:r>
                        <a:rPr lang="de-DE" dirty="0" err="1"/>
                        <a:t>household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tasks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like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vacuum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cleaning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Performs</a:t>
                      </a:r>
                      <a:r>
                        <a:rPr lang="de-DE" dirty="0"/>
                        <a:t> all </a:t>
                      </a:r>
                      <a:r>
                        <a:rPr lang="de-DE" dirty="0" err="1"/>
                        <a:t>sorts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things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better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some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worse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for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the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environment</a:t>
                      </a:r>
                      <a:r>
                        <a:rPr lang="de-DE" baseline="0" dirty="0"/>
                        <a:t> ;-)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hteck 3"/>
          <p:cNvSpPr/>
          <p:nvPr/>
        </p:nvSpPr>
        <p:spPr>
          <a:xfrm>
            <a:off x="-606152" y="4365104"/>
            <a:ext cx="1122682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244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20" y="148473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957" y="1448917"/>
            <a:ext cx="7567613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15222" r="14068" b="12425"/>
          <a:stretch>
            <a:fillRect/>
          </a:stretch>
        </p:blipFill>
        <p:spPr bwMode="auto">
          <a:xfrm>
            <a:off x="1115520" y="1412720"/>
            <a:ext cx="5923925" cy="475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405029" y="5733256"/>
            <a:ext cx="8965021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27717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57200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372250" y="407709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L-Form 10"/>
          <p:cNvSpPr/>
          <p:nvPr/>
        </p:nvSpPr>
        <p:spPr bwMode="auto">
          <a:xfrm rot="5400000">
            <a:off x="3491850" y="33257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L-Form 12"/>
          <p:cNvSpPr/>
          <p:nvPr/>
        </p:nvSpPr>
        <p:spPr bwMode="auto">
          <a:xfrm rot="5400000">
            <a:off x="4247952" y="108867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255572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accessing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r>
              <a:rPr lang="de-DE" sz="1600" dirty="0">
                <a:solidFill>
                  <a:srgbClr val="000000"/>
                </a:solidFill>
              </a:rPr>
              <a:t> incl. </a:t>
            </a:r>
            <a:r>
              <a:rPr lang="de-DE" sz="1600" dirty="0" err="1">
                <a:solidFill>
                  <a:srgbClr val="000000"/>
                </a:solidFill>
              </a:rPr>
              <a:t>ranking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4572000" y="5157240"/>
            <a:ext cx="1944270" cy="936130"/>
          </a:xfrm>
          <a:prstGeom prst="wedgeRoundRectCallout">
            <a:avLst>
              <a:gd name="adj1" fmla="val 21155"/>
              <a:gd name="adj2" fmla="val -9357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and API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creating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index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 bwMode="auto">
          <a:xfrm>
            <a:off x="6588280" y="5157240"/>
            <a:ext cx="1944270" cy="936130"/>
          </a:xfrm>
          <a:prstGeom prst="wedgeRoundRectCallout">
            <a:avLst>
              <a:gd name="adj1" fmla="val -10634"/>
              <a:gd name="adj2" fmla="val -10171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Library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crawling</a:t>
            </a:r>
            <a:r>
              <a:rPr lang="de-DE" sz="1600" dirty="0">
                <a:solidFill>
                  <a:srgbClr val="000000"/>
                </a:solidFill>
              </a:rPr>
              <a:t> web </a:t>
            </a:r>
            <a:r>
              <a:rPr lang="de-DE" sz="1600" dirty="0" err="1">
                <a:solidFill>
                  <a:srgbClr val="000000"/>
                </a:solidFill>
              </a:rPr>
              <a:t>pages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6948330" y="2924930"/>
            <a:ext cx="1944270" cy="936130"/>
          </a:xfrm>
          <a:prstGeom prst="wedgeRoundRectCallout">
            <a:avLst>
              <a:gd name="adj1" fmla="val -78132"/>
              <a:gd name="adj2" fmla="val 303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Server </a:t>
            </a:r>
            <a:r>
              <a:rPr lang="de-DE" sz="1600" dirty="0" err="1">
                <a:solidFill>
                  <a:srgbClr val="000000"/>
                </a:solidFill>
              </a:rPr>
              <a:t>platform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as</a:t>
            </a:r>
            <a:r>
              <a:rPr lang="de-DE" sz="1600" dirty="0">
                <a:solidFill>
                  <a:srgbClr val="000000"/>
                </a:solidFill>
              </a:rPr>
              <a:t> stand-</a:t>
            </a:r>
            <a:r>
              <a:rPr lang="de-DE" sz="1600" dirty="0" err="1">
                <a:solidFill>
                  <a:srgbClr val="000000"/>
                </a:solidFill>
              </a:rPr>
              <a:t>alone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engine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6948330" y="1916790"/>
            <a:ext cx="1944270" cy="936130"/>
          </a:xfrm>
          <a:prstGeom prst="wedgeRoundRectCallout">
            <a:avLst>
              <a:gd name="adj1" fmla="val -105566"/>
              <a:gd name="adj2" fmla="val 5023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Web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providing</a:t>
            </a:r>
            <a:r>
              <a:rPr lang="de-DE" sz="1600" dirty="0">
                <a:solidFill>
                  <a:srgbClr val="000000"/>
                </a:solidFill>
              </a:rPr>
              <a:t> a </a:t>
            </a:r>
            <a:r>
              <a:rPr lang="de-DE" sz="1600" dirty="0" err="1">
                <a:solidFill>
                  <a:srgbClr val="000000"/>
                </a:solidFill>
              </a:rPr>
              <a:t>complete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search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facility</a:t>
            </a:r>
            <a:endParaRPr lang="de-DE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r Community Place Sand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2664416" cy="24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2915860" y="143824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feeling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644100" y="2302368"/>
            <a:ext cx="3312276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Learning, Knowing, Reasoning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Thinking, planning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3563950" y="4606688"/>
            <a:ext cx="2592360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cting</a:t>
            </a: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716110" y="3526538"/>
            <a:ext cx="2808218" cy="11521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2" name="Rechteck 1"/>
          <p:cNvSpPr/>
          <p:nvPr/>
        </p:nvSpPr>
        <p:spPr>
          <a:xfrm>
            <a:off x="-1224564" y="5452360"/>
            <a:ext cx="10873208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Bildergebnis fÃ¼r elasti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3244938"/>
            <a:ext cx="911034" cy="9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/>
        </p:nvSpPr>
        <p:spPr bwMode="auto">
          <a:xfrm>
            <a:off x="24837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engine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library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8396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Indexer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084210" y="3759917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 err="1">
                <a:solidFill>
                  <a:srgbClr val="000000"/>
                </a:solidFill>
              </a:rPr>
              <a:t>Crawler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L-Form 19"/>
          <p:cNvSpPr/>
          <p:nvPr/>
        </p:nvSpPr>
        <p:spPr bwMode="auto">
          <a:xfrm rot="5400000">
            <a:off x="3203810" y="15399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web </a:t>
            </a:r>
            <a:r>
              <a:rPr lang="de-DE" b="1" dirty="0" err="1">
                <a:solidFill>
                  <a:srgbClr val="000000"/>
                </a:solidFill>
              </a:rPr>
              <a:t>service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L-Form 20"/>
          <p:cNvSpPr/>
          <p:nvPr/>
        </p:nvSpPr>
        <p:spPr bwMode="auto">
          <a:xfrm rot="5400000">
            <a:off x="3959912" y="771506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Search </a:t>
            </a:r>
            <a:r>
              <a:rPr lang="de-DE" b="1" dirty="0" err="1">
                <a:solidFill>
                  <a:srgbClr val="000000"/>
                </a:solidFill>
              </a:rPr>
              <a:t>server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platform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2475330" y="3759917"/>
            <a:ext cx="3464860" cy="800492"/>
          </a:xfrm>
          <a:prstGeom prst="roundRect">
            <a:avLst/>
          </a:prstGeom>
          <a:noFill/>
          <a:ln w="28575" cap="flat" cmpd="sng" algn="ctr">
            <a:solidFill>
              <a:srgbClr val="BF20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305979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Lucene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4" name="Abgerundete rechteckige Legende 23"/>
          <p:cNvSpPr/>
          <p:nvPr/>
        </p:nvSpPr>
        <p:spPr bwMode="auto">
          <a:xfrm>
            <a:off x="5796170" y="4912077"/>
            <a:ext cx="1512210" cy="432060"/>
          </a:xfrm>
          <a:prstGeom prst="wedgeRoundRectCallout">
            <a:avLst>
              <a:gd name="adj1" fmla="val 20284"/>
              <a:gd name="adj2" fmla="val -13517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Nutch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25" name="Abgerundete rechteckige Legende 24"/>
          <p:cNvSpPr/>
          <p:nvPr/>
        </p:nvSpPr>
        <p:spPr bwMode="auto">
          <a:xfrm>
            <a:off x="6372250" y="2895796"/>
            <a:ext cx="1584220" cy="648091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Solr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</a:p>
          <a:p>
            <a:pPr algn="ctr"/>
            <a:r>
              <a:rPr lang="de-DE" sz="1600" dirty="0" err="1">
                <a:solidFill>
                  <a:srgbClr val="000000"/>
                </a:solidFill>
              </a:rPr>
              <a:t>Elastic</a:t>
            </a:r>
            <a:r>
              <a:rPr lang="de-DE" sz="1600" dirty="0">
                <a:solidFill>
                  <a:srgbClr val="000000"/>
                </a:solidFill>
              </a:rPr>
              <a:t> Search</a:t>
            </a:r>
          </a:p>
        </p:txBody>
      </p:sp>
      <p:sp>
        <p:nvSpPr>
          <p:cNvPr id="26" name="Abgerundete rechteckige Legende 25"/>
          <p:cNvSpPr/>
          <p:nvPr/>
        </p:nvSpPr>
        <p:spPr bwMode="auto">
          <a:xfrm>
            <a:off x="6300240" y="2319717"/>
            <a:ext cx="2016280" cy="432060"/>
          </a:xfrm>
          <a:prstGeom prst="wedgeRoundRectCallout">
            <a:avLst>
              <a:gd name="adj1" fmla="val -87214"/>
              <a:gd name="adj2" fmla="val 19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Google, Yahoo, …</a:t>
            </a:r>
          </a:p>
        </p:txBody>
      </p:sp>
      <p:pic>
        <p:nvPicPr>
          <p:cNvPr id="27" name="Picture 2" descr="Bildergebnis fÃ¼r googl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11" y="1634145"/>
            <a:ext cx="1286241" cy="4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dergebnis fÃ¼r yaho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2" y="1535303"/>
            <a:ext cx="1031355" cy="6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ildergebnis fÃ¼r luce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56" y="5517330"/>
            <a:ext cx="2138305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gebnis fÃ¼r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57" y="2871533"/>
            <a:ext cx="898375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Bildergebnis fÃ¼r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5344824"/>
            <a:ext cx="1520620" cy="5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7831" t="6916" r="34699" b="57731"/>
          <a:stretch/>
        </p:blipFill>
        <p:spPr>
          <a:xfrm>
            <a:off x="2603651" y="2458121"/>
            <a:ext cx="3775143" cy="282031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4288307" y="6761177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Acoustic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Signals</a:t>
            </a:r>
          </a:p>
        </p:txBody>
      </p:sp>
      <p:sp>
        <p:nvSpPr>
          <p:cNvPr id="43" name="Rechteck 42"/>
          <p:cNvSpPr/>
          <p:nvPr/>
        </p:nvSpPr>
        <p:spPr>
          <a:xfrm>
            <a:off x="6521292" y="676117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64708" y="6823099"/>
            <a:ext cx="1828800" cy="533400"/>
          </a:xfrm>
          <a:custGeom>
            <a:avLst/>
            <a:gdLst>
              <a:gd name="T0" fmla="*/ 0 w 1400"/>
              <a:gd name="T1" fmla="*/ 2147483647 h 528"/>
              <a:gd name="T2" fmla="*/ 2147483647 w 1400"/>
              <a:gd name="T3" fmla="*/ 2147483647 h 528"/>
              <a:gd name="T4" fmla="*/ 2147483647 w 1400"/>
              <a:gd name="T5" fmla="*/ 2147483647 h 528"/>
              <a:gd name="T6" fmla="*/ 2147483647 w 1400"/>
              <a:gd name="T7" fmla="*/ 2147483647 h 528"/>
              <a:gd name="T8" fmla="*/ 2147483647 w 1400"/>
              <a:gd name="T9" fmla="*/ 2147483647 h 528"/>
              <a:gd name="T10" fmla="*/ 2147483647 w 1400"/>
              <a:gd name="T11" fmla="*/ 2147483647 h 528"/>
              <a:gd name="T12" fmla="*/ 2147483647 w 1400"/>
              <a:gd name="T13" fmla="*/ 2147483647 h 528"/>
              <a:gd name="T14" fmla="*/ 2147483647 w 1400"/>
              <a:gd name="T15" fmla="*/ 2147483647 h 528"/>
              <a:gd name="T16" fmla="*/ 2147483647 w 1400"/>
              <a:gd name="T17" fmla="*/ 2147483647 h 528"/>
              <a:gd name="T18" fmla="*/ 2147483647 w 1400"/>
              <a:gd name="T19" fmla="*/ 2147483647 h 528"/>
              <a:gd name="T20" fmla="*/ 2147483647 w 1400"/>
              <a:gd name="T21" fmla="*/ 2147483647 h 528"/>
              <a:gd name="T22" fmla="*/ 2147483647 w 1400"/>
              <a:gd name="T23" fmla="*/ 2147483647 h 528"/>
              <a:gd name="T24" fmla="*/ 2147483647 w 1400"/>
              <a:gd name="T25" fmla="*/ 2147483647 h 528"/>
              <a:gd name="T26" fmla="*/ 2147483647 w 1400"/>
              <a:gd name="T27" fmla="*/ 2147483647 h 528"/>
              <a:gd name="T28" fmla="*/ 2147483647 w 1400"/>
              <a:gd name="T29" fmla="*/ 2147483647 h 528"/>
              <a:gd name="T30" fmla="*/ 2147483647 w 1400"/>
              <a:gd name="T31" fmla="*/ 2147483647 h 528"/>
              <a:gd name="T32" fmla="*/ 2147483647 w 1400"/>
              <a:gd name="T33" fmla="*/ 2147483647 h 528"/>
              <a:gd name="T34" fmla="*/ 2147483647 w 1400"/>
              <a:gd name="T35" fmla="*/ 2147483647 h 528"/>
              <a:gd name="T36" fmla="*/ 2147483647 w 1400"/>
              <a:gd name="T37" fmla="*/ 2147483647 h 528"/>
              <a:gd name="T38" fmla="*/ 2147483647 w 1400"/>
              <a:gd name="T39" fmla="*/ 2147483647 h 528"/>
              <a:gd name="T40" fmla="*/ 2147483647 w 1400"/>
              <a:gd name="T41" fmla="*/ 2147483647 h 528"/>
              <a:gd name="T42" fmla="*/ 2147483647 w 1400"/>
              <a:gd name="T43" fmla="*/ 2147483647 h 528"/>
              <a:gd name="T44" fmla="*/ 2147483647 w 1400"/>
              <a:gd name="T45" fmla="*/ 2147483647 h 528"/>
              <a:gd name="T46" fmla="*/ 2147483647 w 1400"/>
              <a:gd name="T47" fmla="*/ 2147483647 h 528"/>
              <a:gd name="T48" fmla="*/ 2147483647 w 1400"/>
              <a:gd name="T49" fmla="*/ 2147483647 h 5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00" h="528">
                <a:moveTo>
                  <a:pt x="0" y="408"/>
                </a:moveTo>
                <a:cubicBezTo>
                  <a:pt x="12" y="332"/>
                  <a:pt x="24" y="256"/>
                  <a:pt x="48" y="264"/>
                </a:cubicBezTo>
                <a:cubicBezTo>
                  <a:pt x="72" y="272"/>
                  <a:pt x="104" y="472"/>
                  <a:pt x="144" y="456"/>
                </a:cubicBezTo>
                <a:cubicBezTo>
                  <a:pt x="184" y="440"/>
                  <a:pt x="256" y="160"/>
                  <a:pt x="288" y="168"/>
                </a:cubicBezTo>
                <a:cubicBezTo>
                  <a:pt x="320" y="176"/>
                  <a:pt x="320" y="528"/>
                  <a:pt x="336" y="504"/>
                </a:cubicBezTo>
                <a:cubicBezTo>
                  <a:pt x="352" y="480"/>
                  <a:pt x="368" y="48"/>
                  <a:pt x="384" y="24"/>
                </a:cubicBezTo>
                <a:cubicBezTo>
                  <a:pt x="400" y="0"/>
                  <a:pt x="408" y="336"/>
                  <a:pt x="432" y="360"/>
                </a:cubicBezTo>
                <a:cubicBezTo>
                  <a:pt x="456" y="384"/>
                  <a:pt x="512" y="144"/>
                  <a:pt x="528" y="168"/>
                </a:cubicBezTo>
                <a:cubicBezTo>
                  <a:pt x="544" y="192"/>
                  <a:pt x="512" y="520"/>
                  <a:pt x="528" y="504"/>
                </a:cubicBezTo>
                <a:cubicBezTo>
                  <a:pt x="544" y="488"/>
                  <a:pt x="600" y="104"/>
                  <a:pt x="624" y="72"/>
                </a:cubicBezTo>
                <a:cubicBezTo>
                  <a:pt x="648" y="40"/>
                  <a:pt x="656" y="288"/>
                  <a:pt x="672" y="312"/>
                </a:cubicBezTo>
                <a:cubicBezTo>
                  <a:pt x="688" y="336"/>
                  <a:pt x="704" y="192"/>
                  <a:pt x="720" y="216"/>
                </a:cubicBezTo>
                <a:cubicBezTo>
                  <a:pt x="736" y="240"/>
                  <a:pt x="752" y="480"/>
                  <a:pt x="768" y="456"/>
                </a:cubicBezTo>
                <a:cubicBezTo>
                  <a:pt x="784" y="432"/>
                  <a:pt x="800" y="96"/>
                  <a:pt x="816" y="72"/>
                </a:cubicBezTo>
                <a:cubicBezTo>
                  <a:pt x="832" y="48"/>
                  <a:pt x="848" y="288"/>
                  <a:pt x="864" y="312"/>
                </a:cubicBezTo>
                <a:cubicBezTo>
                  <a:pt x="880" y="336"/>
                  <a:pt x="904" y="216"/>
                  <a:pt x="912" y="216"/>
                </a:cubicBezTo>
                <a:cubicBezTo>
                  <a:pt x="920" y="216"/>
                  <a:pt x="896" y="320"/>
                  <a:pt x="912" y="312"/>
                </a:cubicBezTo>
                <a:cubicBezTo>
                  <a:pt x="928" y="304"/>
                  <a:pt x="992" y="176"/>
                  <a:pt x="1008" y="168"/>
                </a:cubicBezTo>
                <a:cubicBezTo>
                  <a:pt x="1024" y="160"/>
                  <a:pt x="984" y="256"/>
                  <a:pt x="1008" y="264"/>
                </a:cubicBezTo>
                <a:cubicBezTo>
                  <a:pt x="1032" y="272"/>
                  <a:pt x="1120" y="216"/>
                  <a:pt x="1152" y="216"/>
                </a:cubicBezTo>
                <a:cubicBezTo>
                  <a:pt x="1184" y="216"/>
                  <a:pt x="1168" y="264"/>
                  <a:pt x="1200" y="264"/>
                </a:cubicBezTo>
                <a:cubicBezTo>
                  <a:pt x="1232" y="264"/>
                  <a:pt x="1312" y="216"/>
                  <a:pt x="1344" y="216"/>
                </a:cubicBezTo>
                <a:cubicBezTo>
                  <a:pt x="1376" y="216"/>
                  <a:pt x="1384" y="264"/>
                  <a:pt x="1392" y="264"/>
                </a:cubicBezTo>
                <a:cubicBezTo>
                  <a:pt x="1400" y="264"/>
                  <a:pt x="1392" y="216"/>
                  <a:pt x="1392" y="216"/>
                </a:cubicBezTo>
                <a:cubicBezTo>
                  <a:pt x="1392" y="216"/>
                  <a:pt x="1392" y="240"/>
                  <a:pt x="1392" y="26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-1618988" y="6014027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Features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voice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6" name="Nach links gekrümmter Pfeil 45"/>
          <p:cNvSpPr/>
          <p:nvPr/>
        </p:nvSpPr>
        <p:spPr>
          <a:xfrm rot="10800000">
            <a:off x="3528431" y="5795485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1353631" y="6014028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Phonetic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48" name="Gerade Verbindung mit Pfeil 47"/>
          <p:cNvCxnSpPr>
            <a:stCxn id="45" idx="3"/>
            <a:endCxn id="44" idx="1"/>
          </p:cNvCxnSpPr>
          <p:nvPr/>
        </p:nvCxnSpPr>
        <p:spPr>
          <a:xfrm>
            <a:off x="613997" y="6371217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309280" y="529616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Sounds</a:t>
            </a:r>
          </a:p>
        </p:txBody>
      </p:sp>
      <p:sp>
        <p:nvSpPr>
          <p:cNvPr id="50" name="Rechteck 49"/>
          <p:cNvSpPr/>
          <p:nvPr/>
        </p:nvSpPr>
        <p:spPr>
          <a:xfrm>
            <a:off x="6542265" y="529616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 æ ç Þ ð ţ ş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4288307" y="385600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Letters</a:t>
            </a:r>
          </a:p>
        </p:txBody>
      </p:sp>
      <p:sp>
        <p:nvSpPr>
          <p:cNvPr id="58" name="Rechteck 57"/>
          <p:cNvSpPr/>
          <p:nvPr/>
        </p:nvSpPr>
        <p:spPr>
          <a:xfrm>
            <a:off x="6521292" y="385600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T…</a:t>
            </a:r>
          </a:p>
        </p:txBody>
      </p:sp>
      <p:sp>
        <p:nvSpPr>
          <p:cNvPr id="60" name="Rechteck 59"/>
          <p:cNvSpPr/>
          <p:nvPr/>
        </p:nvSpPr>
        <p:spPr>
          <a:xfrm>
            <a:off x="4309280" y="2421549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Words</a:t>
            </a:r>
          </a:p>
        </p:txBody>
      </p:sp>
      <p:sp>
        <p:nvSpPr>
          <p:cNvPr id="61" name="Rechteck 60"/>
          <p:cNvSpPr/>
          <p:nvPr/>
        </p:nvSpPr>
        <p:spPr>
          <a:xfrm>
            <a:off x="6542265" y="242154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>
                <a:solidFill>
                  <a:schemeClr val="tx1"/>
                </a:solidFill>
              </a:rPr>
              <a:t>Turn…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-1618988" y="4581789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Language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sound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combinations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65" name="Gerade Verbindung mit Pfeil 64"/>
          <p:cNvCxnSpPr>
            <a:stCxn id="62" idx="3"/>
            <a:endCxn id="64" idx="1"/>
          </p:cNvCxnSpPr>
          <p:nvPr/>
        </p:nvCxnSpPr>
        <p:spPr>
          <a:xfrm>
            <a:off x="613997" y="4938979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Nach links gekrümmter Pfeil 65"/>
          <p:cNvSpPr/>
          <p:nvPr/>
        </p:nvSpPr>
        <p:spPr>
          <a:xfrm rot="10800000">
            <a:off x="3546149" y="3310128"/>
            <a:ext cx="720080" cy="2197981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353631" y="4581790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Phonological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-1659456" y="311845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Dictionaries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Nach links gekrümmter Pfeil 68"/>
          <p:cNvSpPr/>
          <p:nvPr/>
        </p:nvSpPr>
        <p:spPr>
          <a:xfrm rot="10800000">
            <a:off x="3487963" y="289991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1313163" y="311845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Lexical</a:t>
            </a:r>
            <a:r>
              <a:rPr lang="de-DE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1" name="Gerade Verbindung mit Pfeil 70"/>
          <p:cNvCxnSpPr>
            <a:stCxn id="68" idx="3"/>
            <a:endCxn id="70" idx="1"/>
          </p:cNvCxnSpPr>
          <p:nvPr/>
        </p:nvCxnSpPr>
        <p:spPr>
          <a:xfrm>
            <a:off x="573529" y="347564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/>
          <p:cNvSpPr/>
          <p:nvPr/>
        </p:nvSpPr>
        <p:spPr>
          <a:xfrm>
            <a:off x="-1659456" y="16862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Grammar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rules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73" name="Gerade Verbindung mit Pfeil 72"/>
          <p:cNvCxnSpPr>
            <a:stCxn id="72" idx="3"/>
            <a:endCxn id="75" idx="1"/>
          </p:cNvCxnSpPr>
          <p:nvPr/>
        </p:nvCxnSpPr>
        <p:spPr>
          <a:xfrm>
            <a:off x="573529" y="204341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ach links gekrümmter Pfeil 73"/>
          <p:cNvSpPr/>
          <p:nvPr/>
        </p:nvSpPr>
        <p:spPr>
          <a:xfrm rot="10800000">
            <a:off x="3505681" y="1461076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1313163" y="1686221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Syntactic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1" name="Rechteck 120"/>
          <p:cNvSpPr/>
          <p:nvPr/>
        </p:nvSpPr>
        <p:spPr>
          <a:xfrm>
            <a:off x="4225761" y="933568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Sentences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6458746" y="93356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Turn on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 TV!</a:t>
            </a:r>
          </a:p>
        </p:txBody>
      </p:sp>
      <p:sp>
        <p:nvSpPr>
          <p:cNvPr id="124" name="Rechteck 123"/>
          <p:cNvSpPr/>
          <p:nvPr/>
        </p:nvSpPr>
        <p:spPr>
          <a:xfrm>
            <a:off x="-1681534" y="186418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5" name="Nach links gekrümmter Pfeil 124"/>
          <p:cNvSpPr/>
          <p:nvPr/>
        </p:nvSpPr>
        <p:spPr>
          <a:xfrm rot="10800000">
            <a:off x="3465885" y="-3212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6" name="Abgerundetes Rechteck 125"/>
          <p:cNvSpPr/>
          <p:nvPr/>
        </p:nvSpPr>
        <p:spPr>
          <a:xfrm>
            <a:off x="1291085" y="1864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Semantic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Gerade Verbindung mit Pfeil 126"/>
          <p:cNvCxnSpPr>
            <a:stCxn id="124" idx="3"/>
            <a:endCxn id="126" idx="1"/>
          </p:cNvCxnSpPr>
          <p:nvPr/>
        </p:nvCxnSpPr>
        <p:spPr>
          <a:xfrm>
            <a:off x="551451" y="543608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/>
          <p:cNvSpPr/>
          <p:nvPr/>
        </p:nvSpPr>
        <p:spPr>
          <a:xfrm>
            <a:off x="4246734" y="-53144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9" name="Rechteck 128"/>
          <p:cNvSpPr/>
          <p:nvPr/>
        </p:nvSpPr>
        <p:spPr>
          <a:xfrm>
            <a:off x="6479719" y="-53144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de-DE" dirty="0" err="1">
                <a:solidFill>
                  <a:schemeClr val="tx1"/>
                </a:solidFill>
              </a:rPr>
              <a:t>command</a:t>
            </a:r>
            <a:r>
              <a:rPr lang="de-DE" altLang="de-DE" dirty="0">
                <a:solidFill>
                  <a:schemeClr val="tx1"/>
                </a:solidFill>
              </a:rPr>
              <a:t>(TV, on)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0" name="Rechteck 129"/>
          <p:cNvSpPr/>
          <p:nvPr/>
        </p:nvSpPr>
        <p:spPr>
          <a:xfrm>
            <a:off x="4225761" y="-1971600"/>
            <a:ext cx="2232985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Consequences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1" name="Rechteck 130"/>
          <p:cNvSpPr/>
          <p:nvPr/>
        </p:nvSpPr>
        <p:spPr>
          <a:xfrm>
            <a:off x="6458746" y="-197160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TV.turnOn</a:t>
            </a:r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</a:p>
        </p:txBody>
      </p:sp>
      <p:sp>
        <p:nvSpPr>
          <p:cNvPr id="133" name="Rechteck 132"/>
          <p:cNvSpPr/>
          <p:nvPr/>
        </p:nvSpPr>
        <p:spPr>
          <a:xfrm>
            <a:off x="-1681534" y="-1245820"/>
            <a:ext cx="223298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cs typeface="Arial" panose="020B0604020202020204" pitchFamily="34" charset="0"/>
              </a:rPr>
              <a:t>Background </a:t>
            </a:r>
            <a:r>
              <a:rPr lang="de-DE" dirty="0" err="1">
                <a:solidFill>
                  <a:schemeClr val="tx1"/>
                </a:solidFill>
                <a:cs typeface="Arial" panose="020B0604020202020204" pitchFamily="34" charset="0"/>
              </a:rPr>
              <a:t>knowledge</a:t>
            </a:r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Gerade Verbindung mit Pfeil 133"/>
          <p:cNvCxnSpPr>
            <a:stCxn id="133" idx="3"/>
            <a:endCxn id="136" idx="1"/>
          </p:cNvCxnSpPr>
          <p:nvPr/>
        </p:nvCxnSpPr>
        <p:spPr>
          <a:xfrm>
            <a:off x="551451" y="-888630"/>
            <a:ext cx="739634" cy="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Nach links gekrümmter Pfeil 134"/>
          <p:cNvSpPr/>
          <p:nvPr/>
        </p:nvSpPr>
        <p:spPr>
          <a:xfrm rot="10800000">
            <a:off x="3483603" y="-1470964"/>
            <a:ext cx="720080" cy="1151464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 err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6" name="Abgerundetes Rechteck 135"/>
          <p:cNvSpPr/>
          <p:nvPr/>
        </p:nvSpPr>
        <p:spPr>
          <a:xfrm>
            <a:off x="1291085" y="-1245819"/>
            <a:ext cx="2232985" cy="7143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Pragmatic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de-DE" b="1" dirty="0" err="1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  <a:endParaRPr lang="de-DE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2" name="Abgerundete rechteckige Legende 141"/>
          <p:cNvSpPr/>
          <p:nvPr/>
        </p:nvSpPr>
        <p:spPr bwMode="auto">
          <a:xfrm>
            <a:off x="1149928" y="-3130700"/>
            <a:ext cx="2255848" cy="648072"/>
          </a:xfrm>
          <a:prstGeom prst="wedgeRoundRectCallout">
            <a:avLst>
              <a:gd name="adj1" fmla="val 39153"/>
              <a:gd name="adj2" fmla="val 2205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NLP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step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3" name="Abgerundete rechteckige Legende 142"/>
          <p:cNvSpPr/>
          <p:nvPr/>
        </p:nvSpPr>
        <p:spPr bwMode="auto">
          <a:xfrm>
            <a:off x="-1700594" y="-3130700"/>
            <a:ext cx="2252045" cy="648072"/>
          </a:xfrm>
          <a:prstGeom prst="wedgeRoundRectCallout">
            <a:avLst>
              <a:gd name="adj1" fmla="val 36707"/>
              <a:gd name="adj2" fmla="val 22834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needed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for</a:t>
            </a:r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processing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4" name="Abgerundete rechteckige Legende 143"/>
          <p:cNvSpPr/>
          <p:nvPr/>
        </p:nvSpPr>
        <p:spPr bwMode="auto">
          <a:xfrm>
            <a:off x="3895301" y="-3098132"/>
            <a:ext cx="2255848" cy="648072"/>
          </a:xfrm>
          <a:prstGeom prst="wedgeRoundRectCallout">
            <a:avLst>
              <a:gd name="adj1" fmla="val 37464"/>
              <a:gd name="adj2" fmla="val 1156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cs typeface="Arial" panose="020B0604020202020204" pitchFamily="34" charset="0"/>
              </a:rPr>
              <a:t>Information </a:t>
            </a:r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level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5" name="Abgerundete rechteckige Legende 144"/>
          <p:cNvSpPr/>
          <p:nvPr/>
        </p:nvSpPr>
        <p:spPr bwMode="auto">
          <a:xfrm>
            <a:off x="6441111" y="-3098132"/>
            <a:ext cx="2255848" cy="648072"/>
          </a:xfrm>
          <a:prstGeom prst="wedgeRoundRectCallout">
            <a:avLst>
              <a:gd name="adj1" fmla="val -6167"/>
              <a:gd name="adj2" fmla="val 116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>
                <a:solidFill>
                  <a:srgbClr val="000000"/>
                </a:solidFill>
                <a:cs typeface="Arial" panose="020B0604020202020204" pitchFamily="34" charset="0"/>
              </a:rPr>
              <a:t>Example</a:t>
            </a:r>
            <a:endParaRPr lang="de-DE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17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45802"/>
              </p:ext>
            </p:extLst>
          </p:nvPr>
        </p:nvGraphicFramePr>
        <p:xfrm>
          <a:off x="1524000" y="1397000"/>
          <a:ext cx="6877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0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7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movies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05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69447"/>
              </p:ext>
            </p:extLst>
          </p:nvPr>
        </p:nvGraphicFramePr>
        <p:xfrm>
          <a:off x="899592" y="1628800"/>
          <a:ext cx="77343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62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89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John </a:t>
                      </a:r>
                      <a:r>
                        <a:rPr lang="de-DE" dirty="0" err="1"/>
                        <a:t>likes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likes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watch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label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eschweifte Klammer links 2"/>
          <p:cNvSpPr/>
          <p:nvPr/>
        </p:nvSpPr>
        <p:spPr>
          <a:xfrm rot="5400000">
            <a:off x="2471428" y="312428"/>
            <a:ext cx="216024" cy="2160240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links 3"/>
          <p:cNvSpPr/>
          <p:nvPr/>
        </p:nvSpPr>
        <p:spPr>
          <a:xfrm rot="5400000">
            <a:off x="5639780" y="-335644"/>
            <a:ext cx="216024" cy="3456384"/>
          </a:xfrm>
          <a:prstGeom prst="leftBrac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153650" y="94127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1-gram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22002" y="9152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2-gram</a:t>
            </a:r>
          </a:p>
        </p:txBody>
      </p:sp>
    </p:spTree>
    <p:extLst>
      <p:ext uri="{BB962C8B-B14F-4D97-AF65-F5344CB8AC3E}">
        <p14:creationId xmlns:p14="http://schemas.microsoft.com/office/powerpoint/2010/main" val="322619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12390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1441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hteck 9"/>
          <p:cNvSpPr/>
          <p:nvPr/>
        </p:nvSpPr>
        <p:spPr>
          <a:xfrm>
            <a:off x="-252536" y="3031964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99694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99694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1187530" y="3501010"/>
            <a:ext cx="7345020" cy="1440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11875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33969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694833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79617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464401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91850" y="2708900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also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072230" y="2708900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1875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PRP$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8100490" y="3140960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233969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49185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64401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79617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VBG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948330" y="31409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>
                <a:cs typeface="Arial" panose="020B0604020202020204" pitchFamily="34" charset="0"/>
              </a:rPr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Abgerundete rechteckige Legende 25"/>
          <p:cNvSpPr/>
          <p:nvPr/>
        </p:nvSpPr>
        <p:spPr bwMode="auto">
          <a:xfrm rot="5400000">
            <a:off x="611451" y="4653170"/>
            <a:ext cx="2232309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Possessive </a:t>
            </a:r>
            <a:r>
              <a:rPr lang="de-DE" dirty="0" err="1">
                <a:cs typeface="Arial" panose="020B0604020202020204" pitchFamily="34" charset="0"/>
              </a:rPr>
              <a:t>pronoun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Abgerundete rechteckige Legende 27"/>
          <p:cNvSpPr/>
          <p:nvPr/>
        </p:nvSpPr>
        <p:spPr bwMode="auto">
          <a:xfrm rot="5400000">
            <a:off x="305979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Adverb </a:t>
            </a:r>
          </a:p>
        </p:txBody>
      </p:sp>
      <p:sp>
        <p:nvSpPr>
          <p:cNvPr id="29" name="Abgerundete rechteckige Legende 28"/>
          <p:cNvSpPr/>
          <p:nvPr/>
        </p:nvSpPr>
        <p:spPr bwMode="auto">
          <a:xfrm rot="5400000">
            <a:off x="4067930" y="4581159"/>
            <a:ext cx="2232308" cy="50407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3rd </a:t>
            </a:r>
            <a:r>
              <a:rPr lang="de-DE" dirty="0" err="1">
                <a:cs typeface="Arial" panose="020B0604020202020204" pitchFamily="34" charset="0"/>
              </a:rPr>
              <a:t>person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Abgerundete rechteckige Legende 29"/>
          <p:cNvSpPr/>
          <p:nvPr/>
        </p:nvSpPr>
        <p:spPr bwMode="auto">
          <a:xfrm rot="5400000">
            <a:off x="5184085" y="4545154"/>
            <a:ext cx="2232308" cy="576081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>
                <a:cs typeface="Arial" panose="020B0604020202020204" pitchFamily="34" charset="0"/>
              </a:rPr>
              <a:t>Verb, </a:t>
            </a:r>
            <a:r>
              <a:rPr lang="de-DE" dirty="0" err="1">
                <a:cs typeface="Arial" panose="020B0604020202020204" pitchFamily="34" charset="0"/>
              </a:rPr>
              <a:t>gerund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or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present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participle</a:t>
            </a:r>
            <a:r>
              <a:rPr lang="de-DE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Abgerundete rechteckige Legende 30"/>
          <p:cNvSpPr/>
          <p:nvPr/>
        </p:nvSpPr>
        <p:spPr bwMode="auto">
          <a:xfrm rot="5400000">
            <a:off x="6444260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32" name="Abgerundete rechteckige Legende 31"/>
          <p:cNvSpPr/>
          <p:nvPr/>
        </p:nvSpPr>
        <p:spPr bwMode="auto">
          <a:xfrm rot="5400000">
            <a:off x="723636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Full</a:t>
            </a:r>
            <a:r>
              <a:rPr lang="de-DE" dirty="0">
                <a:cs typeface="Arial" panose="020B0604020202020204" pitchFamily="34" charset="0"/>
              </a:rPr>
              <a:t> </a:t>
            </a:r>
            <a:r>
              <a:rPr lang="de-DE" dirty="0" err="1">
                <a:cs typeface="Arial" panose="020B0604020202020204" pitchFamily="34" charset="0"/>
              </a:rPr>
              <a:t>stop</a:t>
            </a:r>
            <a:r>
              <a:rPr lang="de-DE" dirty="0">
                <a:cs typeface="Arial" panose="020B0604020202020204" pitchFamily="34" charset="0"/>
              </a:rPr>
              <a:t> (</a:t>
            </a:r>
            <a:r>
              <a:rPr lang="de-DE" dirty="0" err="1">
                <a:cs typeface="Arial" panose="020B0604020202020204" pitchFamily="34" charset="0"/>
              </a:rPr>
              <a:t>period</a:t>
            </a:r>
            <a:r>
              <a:rPr lang="de-DE" dirty="0">
                <a:cs typeface="Arial" panose="020B0604020202020204" pitchFamily="34" charset="0"/>
              </a:rPr>
              <a:t>)</a:t>
            </a:r>
          </a:p>
        </p:txBody>
      </p:sp>
      <p:sp>
        <p:nvSpPr>
          <p:cNvPr id="33" name="Abgerundete rechteckige Legende 32"/>
          <p:cNvSpPr/>
          <p:nvPr/>
        </p:nvSpPr>
        <p:spPr bwMode="auto">
          <a:xfrm rot="5400000">
            <a:off x="1835619" y="4653173"/>
            <a:ext cx="2232312" cy="360050"/>
          </a:xfrm>
          <a:prstGeom prst="wedgeRoundRectCallout">
            <a:avLst>
              <a:gd name="adj1" fmla="val -57237"/>
              <a:gd name="adj2" fmla="val 2729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cs typeface="Arial" panose="020B0604020202020204" pitchFamily="34" charset="0"/>
              </a:rPr>
              <a:t>Noun</a:t>
            </a:r>
            <a:r>
              <a:rPr lang="de-DE" dirty="0">
                <a:cs typeface="Arial" panose="020B0604020202020204" pitchFamily="34" charset="0"/>
              </a:rPr>
              <a:t>, </a:t>
            </a:r>
            <a:r>
              <a:rPr lang="de-DE" dirty="0" err="1">
                <a:cs typeface="Arial" panose="020B0604020202020204" pitchFamily="34" charset="0"/>
              </a:rPr>
              <a:t>singular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-940785" y="5642861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/>
          <p:cNvSpPr/>
          <p:nvPr/>
        </p:nvSpPr>
        <p:spPr bwMode="auto">
          <a:xfrm>
            <a:off x="3491850" y="177277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ROOT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3491850" y="234885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536411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48347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ADVP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1835620" y="292493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11875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233969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94833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sausage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579617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eating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464401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likes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3491850" y="4794293"/>
            <a:ext cx="107177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also</a:t>
            </a: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8072230" y="4794293"/>
            <a:ext cx="388310" cy="36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.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11875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/>
              <a:t>PRP$</a:t>
            </a:r>
          </a:p>
        </p:txBody>
      </p:sp>
      <p:sp>
        <p:nvSpPr>
          <p:cNvPr id="68" name="Rechteck 67"/>
          <p:cNvSpPr/>
          <p:nvPr/>
        </p:nvSpPr>
        <p:spPr bwMode="auto">
          <a:xfrm>
            <a:off x="8100490" y="5226353"/>
            <a:ext cx="3600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.</a:t>
            </a: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233969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49185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RB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464401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579617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JJ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6948330" y="5226353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6372250" y="3861060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NP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76" name="Gerade Verbindung 41"/>
          <p:cNvCxnSpPr>
            <a:stCxn id="75" idx="2"/>
            <a:endCxn id="56" idx="0"/>
          </p:cNvCxnSpPr>
          <p:nvPr/>
        </p:nvCxnSpPr>
        <p:spPr bwMode="auto">
          <a:xfrm>
            <a:off x="6912325" y="4221110"/>
            <a:ext cx="57189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Gerade Verbindung 43"/>
          <p:cNvCxnSpPr>
            <a:stCxn id="94" idx="2"/>
            <a:endCxn id="60" idx="0"/>
          </p:cNvCxnSpPr>
          <p:nvPr/>
        </p:nvCxnSpPr>
        <p:spPr bwMode="auto">
          <a:xfrm>
            <a:off x="5171515" y="4253931"/>
            <a:ext cx="838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Gerade Verbindung 45"/>
          <p:cNvCxnSpPr>
            <a:stCxn id="75" idx="2"/>
            <a:endCxn id="58" idx="0"/>
          </p:cNvCxnSpPr>
          <p:nvPr/>
        </p:nvCxnSpPr>
        <p:spPr bwMode="auto">
          <a:xfrm flipH="1">
            <a:off x="6332055" y="4221110"/>
            <a:ext cx="580270" cy="57318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Gerade Verbindung 49"/>
          <p:cNvCxnSpPr>
            <a:stCxn id="47" idx="2"/>
            <a:endCxn id="75" idx="0"/>
          </p:cNvCxnSpPr>
          <p:nvPr/>
        </p:nvCxnSpPr>
        <p:spPr bwMode="auto">
          <a:xfrm>
            <a:off x="5904185" y="3284980"/>
            <a:ext cx="1008140" cy="57608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3" name="Gerade Verbindung 52"/>
          <p:cNvCxnSpPr>
            <a:stCxn id="47" idx="2"/>
            <a:endCxn id="94" idx="0"/>
          </p:cNvCxnSpPr>
          <p:nvPr/>
        </p:nvCxnSpPr>
        <p:spPr bwMode="auto">
          <a:xfrm flipH="1">
            <a:off x="5171515" y="3284980"/>
            <a:ext cx="73267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4" name="Gerade Verbindung 54"/>
          <p:cNvCxnSpPr>
            <a:stCxn id="49" idx="2"/>
            <a:endCxn id="62" idx="0"/>
          </p:cNvCxnSpPr>
          <p:nvPr/>
        </p:nvCxnSpPr>
        <p:spPr bwMode="auto">
          <a:xfrm>
            <a:off x="4023545" y="4253931"/>
            <a:ext cx="4190" cy="54036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Gerade Verbindung 56"/>
          <p:cNvCxnSpPr>
            <a:stCxn id="51" idx="2"/>
            <a:endCxn id="52" idx="0"/>
          </p:cNvCxnSpPr>
          <p:nvPr/>
        </p:nvCxnSpPr>
        <p:spPr bwMode="auto">
          <a:xfrm flipH="1">
            <a:off x="1723415" y="3284980"/>
            <a:ext cx="6522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6" name="Gerade Verbindung 58"/>
          <p:cNvCxnSpPr>
            <a:stCxn id="51" idx="2"/>
            <a:endCxn id="54" idx="0"/>
          </p:cNvCxnSpPr>
          <p:nvPr/>
        </p:nvCxnSpPr>
        <p:spPr bwMode="auto">
          <a:xfrm>
            <a:off x="2375695" y="3284980"/>
            <a:ext cx="499880" cy="150931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7" name="Gerade Verbindung 60"/>
          <p:cNvCxnSpPr>
            <a:stCxn id="45" idx="2"/>
            <a:endCxn id="51" idx="0"/>
          </p:cNvCxnSpPr>
          <p:nvPr/>
        </p:nvCxnSpPr>
        <p:spPr bwMode="auto">
          <a:xfrm flipH="1">
            <a:off x="2375695" y="2708900"/>
            <a:ext cx="165623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8" name="Gerade Verbindung 62"/>
          <p:cNvCxnSpPr>
            <a:stCxn id="47" idx="2"/>
            <a:endCxn id="49" idx="0"/>
          </p:cNvCxnSpPr>
          <p:nvPr/>
        </p:nvCxnSpPr>
        <p:spPr bwMode="auto">
          <a:xfrm flipH="1">
            <a:off x="4023545" y="3284980"/>
            <a:ext cx="1880640" cy="60890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Gerade Verbindung 64"/>
          <p:cNvCxnSpPr>
            <a:stCxn id="45" idx="2"/>
            <a:endCxn id="47" idx="0"/>
          </p:cNvCxnSpPr>
          <p:nvPr/>
        </p:nvCxnSpPr>
        <p:spPr bwMode="auto">
          <a:xfrm>
            <a:off x="4031925" y="2708900"/>
            <a:ext cx="187226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0" name="Gerade Verbindung 66"/>
          <p:cNvCxnSpPr>
            <a:stCxn id="43" idx="2"/>
            <a:endCxn id="45" idx="0"/>
          </p:cNvCxnSpPr>
          <p:nvPr/>
        </p:nvCxnSpPr>
        <p:spPr bwMode="auto">
          <a:xfrm>
            <a:off x="4031925" y="2132820"/>
            <a:ext cx="0" cy="21603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Abgerundete rechteckige Legende 90"/>
          <p:cNvSpPr/>
          <p:nvPr/>
        </p:nvSpPr>
        <p:spPr bwMode="auto">
          <a:xfrm>
            <a:off x="323410" y="2060810"/>
            <a:ext cx="1656230" cy="360050"/>
          </a:xfrm>
          <a:prstGeom prst="wedgeRoundRectCallout">
            <a:avLst>
              <a:gd name="adj1" fmla="val 66081"/>
              <a:gd name="adj2" fmla="val 1731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noun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2" name="Abgerundete rechteckige Legende 91"/>
          <p:cNvSpPr/>
          <p:nvPr/>
        </p:nvSpPr>
        <p:spPr bwMode="auto">
          <a:xfrm>
            <a:off x="323410" y="1628750"/>
            <a:ext cx="1656230" cy="360050"/>
          </a:xfrm>
          <a:prstGeom prst="wedgeRoundRectCallout">
            <a:avLst>
              <a:gd name="adj1" fmla="val 140423"/>
              <a:gd name="adj2" fmla="val 1454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sentence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3" name="Abgerundete rechteckige Legende 92"/>
          <p:cNvSpPr/>
          <p:nvPr/>
        </p:nvSpPr>
        <p:spPr bwMode="auto">
          <a:xfrm>
            <a:off x="6660290" y="2132820"/>
            <a:ext cx="1656230" cy="360050"/>
          </a:xfrm>
          <a:prstGeom prst="wedgeRoundRectCallout">
            <a:avLst>
              <a:gd name="adj1" fmla="val -84789"/>
              <a:gd name="adj2" fmla="val 1580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 err="1"/>
              <a:t>verb</a:t>
            </a:r>
            <a:r>
              <a:rPr lang="de-DE" dirty="0"/>
              <a:t> </a:t>
            </a:r>
            <a:r>
              <a:rPr lang="de-DE" dirty="0" err="1"/>
              <a:t>phrase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4" name="Rechteck 93"/>
          <p:cNvSpPr/>
          <p:nvPr/>
        </p:nvSpPr>
        <p:spPr bwMode="auto">
          <a:xfrm>
            <a:off x="4631440" y="3893881"/>
            <a:ext cx="1080150" cy="3600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VBZ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75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4294967295"/>
          </p:nvPr>
        </p:nvSpPr>
        <p:spPr>
          <a:xfrm>
            <a:off x="899592" y="1701506"/>
            <a:ext cx="5761038" cy="4895846"/>
          </a:xfrm>
        </p:spPr>
        <p:txBody>
          <a:bodyPr>
            <a:normAutofit fontScale="77500" lnSpcReduction="20000"/>
          </a:bodyPr>
          <a:lstStyle/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I was using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I was on the hill. </a:t>
            </a:r>
            <a:br>
              <a:rPr lang="en-US" dirty="0"/>
            </a:br>
            <a:r>
              <a:rPr lang="en-US" dirty="0"/>
              <a:t>The hill had a telescope.</a:t>
            </a:r>
          </a:p>
          <a:p>
            <a:pPr marL="815975" lvl="1" indent="-457200">
              <a:buFont typeface="+mj-lt"/>
              <a:buAutoNum type="arabicPeriod"/>
            </a:pPr>
            <a:endParaRPr lang="en-US" dirty="0"/>
          </a:p>
          <a:p>
            <a:pPr marL="815975" lvl="1" indent="-457200">
              <a:buFont typeface="+mj-lt"/>
              <a:buAutoNum type="arabicPeriod"/>
            </a:pPr>
            <a:r>
              <a:rPr lang="en-US" dirty="0"/>
              <a:t>I saw the man. The man was on the hill. </a:t>
            </a:r>
            <a:br>
              <a:rPr lang="en-US" dirty="0"/>
            </a:br>
            <a:r>
              <a:rPr lang="en-US" dirty="0"/>
              <a:t>I saw that he was using a telescope.</a:t>
            </a:r>
          </a:p>
          <a:p>
            <a:endParaRPr lang="de-DE" dirty="0"/>
          </a:p>
        </p:txBody>
      </p:sp>
      <p:pic>
        <p:nvPicPr>
          <p:cNvPr id="7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r="55112" b="66293"/>
          <a:stretch>
            <a:fillRect/>
          </a:stretch>
        </p:blipFill>
        <p:spPr bwMode="auto">
          <a:xfrm>
            <a:off x="7020228" y="1556672"/>
            <a:ext cx="1368190" cy="1008140"/>
          </a:xfrm>
          <a:prstGeom prst="rect">
            <a:avLst/>
          </a:prstGeom>
          <a:noFill/>
        </p:spPr>
      </p:pic>
      <p:pic>
        <p:nvPicPr>
          <p:cNvPr id="8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47251" t="2408" b="68700"/>
          <a:stretch>
            <a:fillRect/>
          </a:stretch>
        </p:blipFill>
        <p:spPr bwMode="auto">
          <a:xfrm>
            <a:off x="6876208" y="2636818"/>
            <a:ext cx="1607800" cy="864120"/>
          </a:xfrm>
          <a:prstGeom prst="rect">
            <a:avLst/>
          </a:prstGeom>
          <a:noFill/>
        </p:spPr>
      </p:pic>
      <p:pic>
        <p:nvPicPr>
          <p:cNvPr id="9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38523" r="48024" b="34993"/>
          <a:stretch>
            <a:fillRect/>
          </a:stretch>
        </p:blipFill>
        <p:spPr bwMode="auto">
          <a:xfrm>
            <a:off x="7020228" y="3572946"/>
            <a:ext cx="1584220" cy="792110"/>
          </a:xfrm>
          <a:prstGeom prst="rect">
            <a:avLst/>
          </a:prstGeom>
          <a:noFill/>
        </p:spPr>
      </p:pic>
      <p:pic>
        <p:nvPicPr>
          <p:cNvPr id="10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l="54338" t="38523" b="34993"/>
          <a:stretch>
            <a:fillRect/>
          </a:stretch>
        </p:blipFill>
        <p:spPr bwMode="auto">
          <a:xfrm>
            <a:off x="6948218" y="4509072"/>
            <a:ext cx="1391770" cy="792110"/>
          </a:xfrm>
          <a:prstGeom prst="rect">
            <a:avLst/>
          </a:prstGeom>
          <a:noFill/>
        </p:spPr>
      </p:pic>
      <p:pic>
        <p:nvPicPr>
          <p:cNvPr id="11" name="Picture 2" descr="How many meanings can you get for the sentence &amp;#8220;I saw the man on the hill with a telescope&amp;#8221;? &#10;The five meanings illustrated in the picture above are below, but there are probably more. &#10;I saw the man. The man was on the hill. I was using a telescope.&#10;I saw the man. I was on the hill. I was using a telescope.&#10;I saw the man. The man was on the hill. The hill had a telescope.&#10;I saw the man. I was on the hill. The hill had a telescope.&#10;I saw the man. The man was on the hill. I saw him using a telescope.&#10;This also reminds me of the structural ambiguity of the purple people eater song. (image via expectlabs)"/>
          <p:cNvPicPr>
            <a:picLocks noChangeAspect="1" noChangeArrowheads="1"/>
          </p:cNvPicPr>
          <p:nvPr/>
        </p:nvPicPr>
        <p:blipFill>
          <a:blip r:embed="rId2" cstate="print"/>
          <a:srcRect t="65007" r="50387"/>
          <a:stretch>
            <a:fillRect/>
          </a:stretch>
        </p:blipFill>
        <p:spPr bwMode="auto">
          <a:xfrm>
            <a:off x="7020228" y="5262740"/>
            <a:ext cx="1512210" cy="1046580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-468560" y="5892378"/>
            <a:ext cx="10729192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319579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5DAA8EB5-C820-477D-B991-EEA7A776DB35}"/>
              </a:ext>
            </a:extLst>
          </p:cNvPr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6E5434D-C17A-4522-B547-8C1A2399207C}"/>
              </a:ext>
            </a:extLst>
          </p:cNvPr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Language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07CDEB3-FB95-4C08-8066-01A3D28DAA9C}"/>
              </a:ext>
            </a:extLst>
          </p:cNvPr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389EF058-4955-405F-9790-B1AC36B7C4FB}"/>
              </a:ext>
            </a:extLst>
          </p:cNvPr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pipeline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4" name="Abgerundete rechteckige Legende 17">
            <a:extLst>
              <a:ext uri="{FF2B5EF4-FFF2-40B4-BE49-F238E27FC236}">
                <a16:creationId xmlns:a16="http://schemas.microsoft.com/office/drawing/2014/main" id="{A55CDC05-A4C0-45FF-B9F2-CC6C4EE6EDDE}"/>
              </a:ext>
            </a:extLst>
          </p:cNvPr>
          <p:cNvSpPr/>
          <p:nvPr/>
        </p:nvSpPr>
        <p:spPr bwMode="auto">
          <a:xfrm>
            <a:off x="6588280" y="2060810"/>
            <a:ext cx="2448340" cy="864120"/>
          </a:xfrm>
          <a:prstGeom prst="wedgeRoundRectCallout">
            <a:avLst>
              <a:gd name="adj1" fmla="val -89063"/>
              <a:gd name="adj2" fmla="val 2818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Machine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translation</a:t>
            </a:r>
            <a:r>
              <a:rPr lang="de-DE" sz="1600" dirty="0">
                <a:solidFill>
                  <a:srgbClr val="000000"/>
                </a:solidFill>
              </a:rPr>
              <a:t>, NER, </a:t>
            </a:r>
            <a:r>
              <a:rPr lang="de-DE" sz="1600" dirty="0" err="1">
                <a:solidFill>
                  <a:srgbClr val="000000"/>
                </a:solidFill>
              </a:rPr>
              <a:t>sentiment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analysis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5" name="Abgerundete rechteckige Legende 18">
            <a:extLst>
              <a:ext uri="{FF2B5EF4-FFF2-40B4-BE49-F238E27FC236}">
                <a16:creationId xmlns:a16="http://schemas.microsoft.com/office/drawing/2014/main" id="{F05203BA-58EB-43FD-9B08-7D0A3611E511}"/>
              </a:ext>
            </a:extLst>
          </p:cNvPr>
          <p:cNvSpPr/>
          <p:nvPr/>
        </p:nvSpPr>
        <p:spPr bwMode="auto">
          <a:xfrm>
            <a:off x="6588280" y="2996940"/>
            <a:ext cx="2448340" cy="864120"/>
          </a:xfrm>
          <a:prstGeom prst="wedgeRoundRectCallout">
            <a:avLst>
              <a:gd name="adj1" fmla="val -56975"/>
              <a:gd name="adj2" fmla="val 1091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Frameworks </a:t>
            </a:r>
            <a:r>
              <a:rPr lang="de-DE" sz="1600" dirty="0" err="1">
                <a:solidFill>
                  <a:srgbClr val="000000"/>
                </a:solidFill>
              </a:rPr>
              <a:t>for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integrating</a:t>
            </a:r>
            <a:r>
              <a:rPr lang="de-DE" sz="1600" dirty="0">
                <a:solidFill>
                  <a:srgbClr val="000000"/>
                </a:solidFill>
              </a:rPr>
              <a:t> NLP </a:t>
            </a:r>
            <a:r>
              <a:rPr lang="de-DE" sz="1600" dirty="0" err="1">
                <a:solidFill>
                  <a:srgbClr val="000000"/>
                </a:solidFill>
              </a:rPr>
              <a:t>building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blocks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6" name="Abgerundete rechteckige Legende 19">
            <a:extLst>
              <a:ext uri="{FF2B5EF4-FFF2-40B4-BE49-F238E27FC236}">
                <a16:creationId xmlns:a16="http://schemas.microsoft.com/office/drawing/2014/main" id="{5D32BAAA-6207-42AA-BACB-1FD44D807891}"/>
              </a:ext>
            </a:extLst>
          </p:cNvPr>
          <p:cNvSpPr/>
          <p:nvPr/>
        </p:nvSpPr>
        <p:spPr bwMode="auto">
          <a:xfrm>
            <a:off x="3347830" y="5013220"/>
            <a:ext cx="2448340" cy="864120"/>
          </a:xfrm>
          <a:prstGeom prst="wedgeRoundRectCallout">
            <a:avLst>
              <a:gd name="adj1" fmla="val -25831"/>
              <a:gd name="adj2" fmla="val -1080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Tokenizing</a:t>
            </a:r>
            <a:r>
              <a:rPr lang="de-DE" sz="1600" dirty="0">
                <a:solidFill>
                  <a:srgbClr val="000000"/>
                </a:solidFill>
              </a:rPr>
              <a:t>, POS </a:t>
            </a:r>
            <a:r>
              <a:rPr lang="de-DE" sz="1600" dirty="0" err="1">
                <a:solidFill>
                  <a:srgbClr val="000000"/>
                </a:solidFill>
              </a:rPr>
              <a:t>tagging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parsing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7" name="Abgerundete rechteckige Legende 20">
            <a:extLst>
              <a:ext uri="{FF2B5EF4-FFF2-40B4-BE49-F238E27FC236}">
                <a16:creationId xmlns:a16="http://schemas.microsoft.com/office/drawing/2014/main" id="{A981F133-E70E-4CD3-A82D-430F3B6BF63E}"/>
              </a:ext>
            </a:extLst>
          </p:cNvPr>
          <p:cNvSpPr/>
          <p:nvPr/>
        </p:nvSpPr>
        <p:spPr bwMode="auto">
          <a:xfrm>
            <a:off x="5868180" y="5013220"/>
            <a:ext cx="2448340" cy="864120"/>
          </a:xfrm>
          <a:prstGeom prst="wedgeRoundRectCallout">
            <a:avLst>
              <a:gd name="adj1" fmla="val 1163"/>
              <a:gd name="adj2" fmla="val -9334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Language </a:t>
            </a:r>
            <a:r>
              <a:rPr lang="de-DE" sz="1600" dirty="0" err="1">
                <a:solidFill>
                  <a:srgbClr val="000000"/>
                </a:solidFill>
              </a:rPr>
              <a:t>data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sets</a:t>
            </a:r>
            <a:r>
              <a:rPr lang="de-DE" sz="1600" dirty="0">
                <a:solidFill>
                  <a:srgbClr val="000000"/>
                </a:solidFill>
              </a:rPr>
              <a:t>: </a:t>
            </a:r>
            <a:r>
              <a:rPr lang="de-DE" sz="1600" dirty="0" err="1">
                <a:solidFill>
                  <a:srgbClr val="000000"/>
                </a:solidFill>
              </a:rPr>
              <a:t>dictionaries</a:t>
            </a:r>
            <a:r>
              <a:rPr lang="de-DE" sz="1600" dirty="0">
                <a:solidFill>
                  <a:srgbClr val="000000"/>
                </a:solidFill>
              </a:rPr>
              <a:t>, thesauri, </a:t>
            </a:r>
            <a:r>
              <a:rPr lang="de-DE" sz="1600" dirty="0" err="1">
                <a:solidFill>
                  <a:srgbClr val="000000"/>
                </a:solidFill>
              </a:rPr>
              <a:t>synonyms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>
            <a:extLst>
              <a:ext uri="{FF2B5EF4-FFF2-40B4-BE49-F238E27FC236}">
                <a16:creationId xmlns:a16="http://schemas.microsoft.com/office/drawing/2014/main" id="{A3B15B90-0627-45AF-B42D-A14DE109790D}"/>
              </a:ext>
            </a:extLst>
          </p:cNvPr>
          <p:cNvSpPr/>
          <p:nvPr/>
        </p:nvSpPr>
        <p:spPr bwMode="auto">
          <a:xfrm>
            <a:off x="2771750" y="3933070"/>
            <a:ext cx="34564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libraries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B1EEB43B-82EA-4C64-AEF2-E6392A9940A8}"/>
              </a:ext>
            </a:extLst>
          </p:cNvPr>
          <p:cNvSpPr/>
          <p:nvPr/>
        </p:nvSpPr>
        <p:spPr bwMode="auto">
          <a:xfrm>
            <a:off x="6372250" y="3933070"/>
            <a:ext cx="165623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resources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2" name="L-Form 41">
            <a:extLst>
              <a:ext uri="{FF2B5EF4-FFF2-40B4-BE49-F238E27FC236}">
                <a16:creationId xmlns:a16="http://schemas.microsoft.com/office/drawing/2014/main" id="{0FE1D828-C6DA-4BD9-A4B2-CB0ABF916DE8}"/>
              </a:ext>
            </a:extLst>
          </p:cNvPr>
          <p:cNvSpPr/>
          <p:nvPr/>
        </p:nvSpPr>
        <p:spPr bwMode="auto">
          <a:xfrm rot="5400000">
            <a:off x="3491850" y="188552"/>
            <a:ext cx="2304320" cy="6768939"/>
          </a:xfrm>
          <a:prstGeom prst="corner">
            <a:avLst>
              <a:gd name="adj1" fmla="val 29572"/>
              <a:gd name="adj2" fmla="val 2622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web </a:t>
            </a:r>
            <a:r>
              <a:rPr lang="de-DE" b="1" dirty="0" err="1">
                <a:solidFill>
                  <a:srgbClr val="000000"/>
                </a:solidFill>
              </a:rPr>
              <a:t>services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3" name="L-Form 42">
            <a:extLst>
              <a:ext uri="{FF2B5EF4-FFF2-40B4-BE49-F238E27FC236}">
                <a16:creationId xmlns:a16="http://schemas.microsoft.com/office/drawing/2014/main" id="{6D6E95B5-EA45-4359-97AC-90F177F232E4}"/>
              </a:ext>
            </a:extLst>
          </p:cNvPr>
          <p:cNvSpPr/>
          <p:nvPr/>
        </p:nvSpPr>
        <p:spPr bwMode="auto">
          <a:xfrm rot="5400000">
            <a:off x="4247952" y="944659"/>
            <a:ext cx="1584221" cy="5976828"/>
          </a:xfrm>
          <a:prstGeom prst="corner">
            <a:avLst>
              <a:gd name="adj1" fmla="val 38424"/>
              <a:gd name="adj2" fmla="val 4295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NLP </a:t>
            </a:r>
            <a:r>
              <a:rPr lang="de-DE" b="1" dirty="0" err="1">
                <a:solidFill>
                  <a:srgbClr val="000000"/>
                </a:solidFill>
              </a:rPr>
              <a:t>pipeline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b="1" dirty="0" err="1">
                <a:solidFill>
                  <a:srgbClr val="000000"/>
                </a:solidFill>
              </a:rPr>
              <a:t>frameworks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4" name="Abgerundete rechteckige Legende 10">
            <a:extLst>
              <a:ext uri="{FF2B5EF4-FFF2-40B4-BE49-F238E27FC236}">
                <a16:creationId xmlns:a16="http://schemas.microsoft.com/office/drawing/2014/main" id="{DB7EB444-9BB4-4E07-8020-3BD47E68D584}"/>
              </a:ext>
            </a:extLst>
          </p:cNvPr>
          <p:cNvSpPr/>
          <p:nvPr/>
        </p:nvSpPr>
        <p:spPr bwMode="auto">
          <a:xfrm>
            <a:off x="2339690" y="5073920"/>
            <a:ext cx="2304320" cy="720100"/>
          </a:xfrm>
          <a:prstGeom prst="wedgeRoundRectCallout">
            <a:avLst>
              <a:gd name="adj1" fmla="val 27468"/>
              <a:gd name="adj2" fmla="val -11506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spaCy</a:t>
            </a:r>
            <a:r>
              <a:rPr lang="de-DE" sz="1600" dirty="0">
                <a:solidFill>
                  <a:srgbClr val="000000"/>
                </a:solidFill>
              </a:rPr>
              <a:t>, NLTK, </a:t>
            </a:r>
            <a:r>
              <a:rPr lang="de-DE" sz="1600" dirty="0" err="1">
                <a:solidFill>
                  <a:srgbClr val="000000"/>
                </a:solidFill>
              </a:rPr>
              <a:t>StanfordNLP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45" name="Abgerundete rechteckige Legende 11">
            <a:extLst>
              <a:ext uri="{FF2B5EF4-FFF2-40B4-BE49-F238E27FC236}">
                <a16:creationId xmlns:a16="http://schemas.microsoft.com/office/drawing/2014/main" id="{18389336-0022-4376-9F66-D0A62B71C04F}"/>
              </a:ext>
            </a:extLst>
          </p:cNvPr>
          <p:cNvSpPr/>
          <p:nvPr/>
        </p:nvSpPr>
        <p:spPr bwMode="auto">
          <a:xfrm>
            <a:off x="6084210" y="5085230"/>
            <a:ext cx="1872260" cy="720100"/>
          </a:xfrm>
          <a:prstGeom prst="wedgeRoundRectCallout">
            <a:avLst>
              <a:gd name="adj1" fmla="val 24152"/>
              <a:gd name="adj2" fmla="val -12260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WordNet</a:t>
            </a:r>
            <a:r>
              <a:rPr lang="de-DE" sz="1600" dirty="0">
                <a:solidFill>
                  <a:srgbClr val="000000"/>
                </a:solidFill>
              </a:rPr>
              <a:t>, </a:t>
            </a:r>
            <a:r>
              <a:rPr lang="de-DE" sz="1600" dirty="0" err="1">
                <a:solidFill>
                  <a:srgbClr val="000000"/>
                </a:solidFill>
              </a:rPr>
              <a:t>GermaNet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46" name="Abgerundete rechteckige Legende 14">
            <a:extLst>
              <a:ext uri="{FF2B5EF4-FFF2-40B4-BE49-F238E27FC236}">
                <a16:creationId xmlns:a16="http://schemas.microsoft.com/office/drawing/2014/main" id="{7EE76954-7A38-4E00-974D-92457BC74711}"/>
              </a:ext>
            </a:extLst>
          </p:cNvPr>
          <p:cNvSpPr/>
          <p:nvPr/>
        </p:nvSpPr>
        <p:spPr bwMode="auto">
          <a:xfrm>
            <a:off x="6473112" y="3416268"/>
            <a:ext cx="1612015" cy="432060"/>
          </a:xfrm>
          <a:prstGeom prst="wedgeRoundRectCallout">
            <a:avLst>
              <a:gd name="adj1" fmla="val -66685"/>
              <a:gd name="adj2" fmla="val 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 err="1">
                <a:solidFill>
                  <a:srgbClr val="000000"/>
                </a:solidFill>
              </a:rPr>
              <a:t>spaCy</a:t>
            </a:r>
            <a:r>
              <a:rPr lang="de-DE" sz="1600" dirty="0">
                <a:solidFill>
                  <a:srgbClr val="000000"/>
                </a:solidFill>
              </a:rPr>
              <a:t>, NLTK, UIMA, … </a:t>
            </a:r>
          </a:p>
        </p:txBody>
      </p:sp>
      <p:sp>
        <p:nvSpPr>
          <p:cNvPr id="47" name="Abgerundete rechteckige Legende 16">
            <a:extLst>
              <a:ext uri="{FF2B5EF4-FFF2-40B4-BE49-F238E27FC236}">
                <a16:creationId xmlns:a16="http://schemas.microsoft.com/office/drawing/2014/main" id="{A8BB24A2-173B-43E7-AC5A-C75E9F3D77B5}"/>
              </a:ext>
            </a:extLst>
          </p:cNvPr>
          <p:cNvSpPr/>
          <p:nvPr/>
        </p:nvSpPr>
        <p:spPr bwMode="auto">
          <a:xfrm>
            <a:off x="6473112" y="692618"/>
            <a:ext cx="2448340" cy="1643501"/>
          </a:xfrm>
          <a:prstGeom prst="wedgeRoundRectCallout">
            <a:avLst>
              <a:gd name="adj1" fmla="val -80792"/>
              <a:gd name="adj2" fmla="val 8015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Google Cloud Speech API, Amazon Alexa Voice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IBM Watson Speech </a:t>
            </a:r>
            <a:r>
              <a:rPr lang="de-DE" sz="1600" dirty="0" err="1">
                <a:solidFill>
                  <a:srgbClr val="000000"/>
                </a:solidFill>
              </a:rPr>
              <a:t>to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text</a:t>
            </a:r>
            <a:r>
              <a:rPr lang="de-DE" sz="1600" dirty="0">
                <a:solidFill>
                  <a:srgbClr val="000000"/>
                </a:solidFill>
              </a:rPr>
              <a:t>, MS </a:t>
            </a:r>
            <a:r>
              <a:rPr lang="de-DE" sz="1600" dirty="0" err="1">
                <a:solidFill>
                  <a:srgbClr val="000000"/>
                </a:solidFill>
              </a:rPr>
              <a:t>Azure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speech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r>
              <a:rPr lang="de-DE" sz="1600" dirty="0" err="1">
                <a:solidFill>
                  <a:srgbClr val="000000"/>
                </a:solidFill>
              </a:rPr>
              <a:t>service</a:t>
            </a:r>
            <a:r>
              <a:rPr lang="de-DE" sz="1600" dirty="0">
                <a:solidFill>
                  <a:srgbClr val="000000"/>
                </a:solidFill>
              </a:rPr>
              <a:t>, …</a:t>
            </a:r>
          </a:p>
        </p:txBody>
      </p:sp>
      <p:pic>
        <p:nvPicPr>
          <p:cNvPr id="48" name="Picture 8" descr="Bildergebnis fÃ¼r uima logo">
            <a:extLst>
              <a:ext uri="{FF2B5EF4-FFF2-40B4-BE49-F238E27FC236}">
                <a16:creationId xmlns:a16="http://schemas.microsoft.com/office/drawing/2014/main" id="{6E1BA2E0-7034-4A58-B5E5-31CC01B1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663" y="3852077"/>
            <a:ext cx="696487" cy="69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Bildergebnis fÃ¼r stanford parser logo">
            <a:extLst>
              <a:ext uri="{FF2B5EF4-FFF2-40B4-BE49-F238E27FC236}">
                <a16:creationId xmlns:a16="http://schemas.microsoft.com/office/drawing/2014/main" id="{38DA5D70-F7AF-4809-B7B3-B32AB0450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4"/>
          <a:stretch/>
        </p:blipFill>
        <p:spPr bwMode="auto">
          <a:xfrm>
            <a:off x="3557472" y="5662998"/>
            <a:ext cx="644983" cy="65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Bildergebnis fÃ¼r princeton wordnet logo">
            <a:extLst>
              <a:ext uri="{FF2B5EF4-FFF2-40B4-BE49-F238E27FC236}">
                <a16:creationId xmlns:a16="http://schemas.microsoft.com/office/drawing/2014/main" id="{F1D1332C-23E7-491B-8630-9DEB3133C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282" y="5204942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6" descr="Bildergebnis fÃ¼r germanet logo">
            <a:extLst>
              <a:ext uri="{FF2B5EF4-FFF2-40B4-BE49-F238E27FC236}">
                <a16:creationId xmlns:a16="http://schemas.microsoft.com/office/drawing/2014/main" id="{A83AEE8A-15B2-43BA-B987-15CFD0DE8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073" y="5209188"/>
            <a:ext cx="585382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Bildergebnis fÃ¼r amazon aws logo">
            <a:extLst>
              <a:ext uri="{FF2B5EF4-FFF2-40B4-BE49-F238E27FC236}">
                <a16:creationId xmlns:a16="http://schemas.microsoft.com/office/drawing/2014/main" id="{F48360AA-7710-49C2-9B7D-AC8A0502E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0" y="1576675"/>
            <a:ext cx="1333648" cy="7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Bildergebnis fÃ¼r google cloud logo">
            <a:extLst>
              <a:ext uri="{FF2B5EF4-FFF2-40B4-BE49-F238E27FC236}">
                <a16:creationId xmlns:a16="http://schemas.microsoft.com/office/drawing/2014/main" id="{551A1259-A5F6-4D49-BEA4-2F72B9B8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2" y="1527848"/>
            <a:ext cx="797795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Bildergebnis fÃ¼r ibm watson logo">
            <a:extLst>
              <a:ext uri="{FF2B5EF4-FFF2-40B4-BE49-F238E27FC236}">
                <a16:creationId xmlns:a16="http://schemas.microsoft.com/office/drawing/2014/main" id="{E99FAEC3-CCA8-4519-9627-A08BFA99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05" y="1490834"/>
            <a:ext cx="942184" cy="7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Bildergebnis fÃ¼r ms azure logo">
            <a:extLst>
              <a:ext uri="{FF2B5EF4-FFF2-40B4-BE49-F238E27FC236}">
                <a16:creationId xmlns:a16="http://schemas.microsoft.com/office/drawing/2014/main" id="{500556FC-82DF-41D8-B0F4-C9F322139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19" y="1677206"/>
            <a:ext cx="1359833" cy="4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File:SpaCy logo.svg - Wikimedia Commons">
            <a:extLst>
              <a:ext uri="{FF2B5EF4-FFF2-40B4-BE49-F238E27FC236}">
                <a16:creationId xmlns:a16="http://schemas.microsoft.com/office/drawing/2014/main" id="{FD51204E-700E-4C45-A240-2E06DE970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25" y="5758414"/>
            <a:ext cx="1268320" cy="45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D260AE63-A439-463E-960B-FDF8D43F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984" y="5728509"/>
            <a:ext cx="598979" cy="65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File:SpaCy logo.svg - Wikimedia Commons">
            <a:extLst>
              <a:ext uri="{FF2B5EF4-FFF2-40B4-BE49-F238E27FC236}">
                <a16:creationId xmlns:a16="http://schemas.microsoft.com/office/drawing/2014/main" id="{8A92CE3A-9E90-4A76-94FD-9E4EFDE4B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965" y="2979770"/>
            <a:ext cx="865412" cy="3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FA58E991-4B2F-4928-AE4B-7784BFCC7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520" y="3303735"/>
            <a:ext cx="504065" cy="5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19840" r="50903" b="12119"/>
          <a:stretch>
            <a:fillRect/>
          </a:stretch>
        </p:blipFill>
        <p:spPr bwMode="auto">
          <a:xfrm>
            <a:off x="1979712" y="836712"/>
            <a:ext cx="5508130" cy="49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-108520" y="5426768"/>
            <a:ext cx="1008112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 bwMode="auto">
          <a:xfrm>
            <a:off x="3851900" y="35730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16436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558014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Poodle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99592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Dalmatian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241170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Hunting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827480" y="515724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Puppy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6948330" y="3573020"/>
            <a:ext cx="160098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Canis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familiaris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851900" y="21328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Animal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3851900" y="285292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Mammal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391403" y="2492870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Broader</a:t>
            </a:r>
            <a:r>
              <a:rPr lang="de-DE" dirty="0"/>
              <a:t> (</a:t>
            </a:r>
            <a:r>
              <a:rPr lang="de-DE" dirty="0" err="1"/>
              <a:t>hypernym</a:t>
            </a:r>
            <a:r>
              <a:rPr lang="de-DE" dirty="0"/>
              <a:t>)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580140" y="3284980"/>
            <a:ext cx="10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Synonym </a:t>
            </a:r>
          </a:p>
        </p:txBody>
      </p:sp>
      <p:cxnSp>
        <p:nvCxnSpPr>
          <p:cNvPr id="23" name="Gerade Verbindung mit Pfeil 22"/>
          <p:cNvCxnSpPr>
            <a:stCxn id="15" idx="0"/>
            <a:endCxn id="5" idx="2"/>
          </p:cNvCxnSpPr>
          <p:nvPr/>
        </p:nvCxnSpPr>
        <p:spPr bwMode="auto">
          <a:xfrm flipV="1">
            <a:off x="1583585" y="3861060"/>
            <a:ext cx="30244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Gerade Verbindung mit Pfeil 24"/>
          <p:cNvCxnSpPr>
            <a:stCxn id="14" idx="0"/>
            <a:endCxn id="5" idx="2"/>
          </p:cNvCxnSpPr>
          <p:nvPr/>
        </p:nvCxnSpPr>
        <p:spPr bwMode="auto">
          <a:xfrm flipV="1">
            <a:off x="3167805" y="3861060"/>
            <a:ext cx="144020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27"/>
          <p:cNvCxnSpPr>
            <a:stCxn id="13" idx="0"/>
            <a:endCxn id="5" idx="2"/>
          </p:cNvCxnSpPr>
          <p:nvPr/>
        </p:nvCxnSpPr>
        <p:spPr bwMode="auto">
          <a:xfrm flipH="1" flipV="1">
            <a:off x="4608005" y="3861060"/>
            <a:ext cx="14402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2" idx="0"/>
            <a:endCxn id="5" idx="2"/>
          </p:cNvCxnSpPr>
          <p:nvPr/>
        </p:nvCxnSpPr>
        <p:spPr bwMode="auto">
          <a:xfrm flipH="1" flipV="1">
            <a:off x="4608005" y="3861060"/>
            <a:ext cx="172824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Gerade Verbindung mit Pfeil 31"/>
          <p:cNvCxnSpPr>
            <a:stCxn id="11" idx="0"/>
            <a:endCxn id="5" idx="2"/>
          </p:cNvCxnSpPr>
          <p:nvPr/>
        </p:nvCxnSpPr>
        <p:spPr bwMode="auto">
          <a:xfrm flipH="1" flipV="1">
            <a:off x="4608005" y="3861060"/>
            <a:ext cx="3312460" cy="129618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Gerade Verbindung mit Pfeil 33"/>
          <p:cNvCxnSpPr>
            <a:stCxn id="5" idx="0"/>
            <a:endCxn id="18" idx="2"/>
          </p:cNvCxnSpPr>
          <p:nvPr/>
        </p:nvCxnSpPr>
        <p:spPr bwMode="auto">
          <a:xfrm flipV="1">
            <a:off x="4608005" y="31409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35"/>
          <p:cNvCxnSpPr>
            <a:stCxn id="18" idx="0"/>
            <a:endCxn id="17" idx="2"/>
          </p:cNvCxnSpPr>
          <p:nvPr/>
        </p:nvCxnSpPr>
        <p:spPr bwMode="auto">
          <a:xfrm flipV="1">
            <a:off x="4608005" y="2420860"/>
            <a:ext cx="0" cy="43206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3635870" y="4221110"/>
            <a:ext cx="2145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Narrower</a:t>
            </a:r>
            <a:r>
              <a:rPr lang="de-DE" dirty="0"/>
              <a:t> (</a:t>
            </a:r>
            <a:r>
              <a:rPr lang="de-DE" dirty="0" err="1"/>
              <a:t>hyponym</a:t>
            </a:r>
            <a:r>
              <a:rPr lang="de-DE" dirty="0"/>
              <a:t>)</a:t>
            </a:r>
          </a:p>
        </p:txBody>
      </p:sp>
      <p:cxnSp>
        <p:nvCxnSpPr>
          <p:cNvPr id="38" name="Gerade Verbindung mit Pfeil 37"/>
          <p:cNvCxnSpPr>
            <a:stCxn id="5" idx="3"/>
            <a:endCxn id="16" idx="1"/>
          </p:cNvCxnSpPr>
          <p:nvPr/>
        </p:nvCxnSpPr>
        <p:spPr bwMode="auto">
          <a:xfrm>
            <a:off x="5364110" y="3717040"/>
            <a:ext cx="1584220" cy="0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hteck 21"/>
          <p:cNvSpPr/>
          <p:nvPr/>
        </p:nvSpPr>
        <p:spPr>
          <a:xfrm>
            <a:off x="-756592" y="5138736"/>
            <a:ext cx="11377264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A99D7DF-7A32-4783-9481-BEF15A4C1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8" t="36511" r="42913" b="13578"/>
          <a:stretch/>
        </p:blipFill>
        <p:spPr>
          <a:xfrm>
            <a:off x="1763688" y="2708919"/>
            <a:ext cx="3456384" cy="266429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5D035D2-5317-402D-A372-78F4813B5BE3}"/>
              </a:ext>
            </a:extLst>
          </p:cNvPr>
          <p:cNvSpPr/>
          <p:nvPr/>
        </p:nvSpPr>
        <p:spPr>
          <a:xfrm>
            <a:off x="-180528" y="3887823"/>
            <a:ext cx="7344816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090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797DEC0-2A54-4963-9FC6-0FF3C295E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33" r="28737" b="1437"/>
          <a:stretch/>
        </p:blipFill>
        <p:spPr>
          <a:xfrm>
            <a:off x="1259540" y="1484730"/>
            <a:ext cx="6516270" cy="4896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F3FDB82-CEAE-490B-A7F6-4BFC32FF10BD}"/>
              </a:ext>
            </a:extLst>
          </p:cNvPr>
          <p:cNvSpPr/>
          <p:nvPr/>
        </p:nvSpPr>
        <p:spPr>
          <a:xfrm>
            <a:off x="251520" y="6021288"/>
            <a:ext cx="86409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2642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3843808"/>
            <a:ext cx="7953375" cy="9810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764704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1115520" y="2780910"/>
            <a:ext cx="734502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Pipelining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framework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115520" y="4725180"/>
            <a:ext cx="7345020" cy="720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Language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resources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115520" y="3501010"/>
            <a:ext cx="7345020" cy="108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NLP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building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blocks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118753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Tokenizer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277175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Sentence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Splitter</a:t>
            </a:r>
          </a:p>
        </p:txBody>
      </p:sp>
      <p:sp>
        <p:nvSpPr>
          <p:cNvPr id="7" name="Eingekerbter Richtungspfeil 6"/>
          <p:cNvSpPr/>
          <p:nvPr/>
        </p:nvSpPr>
        <p:spPr bwMode="auto">
          <a:xfrm>
            <a:off x="428396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POS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Tagger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Eingekerbter Richtungspfeil 7"/>
          <p:cNvSpPr/>
          <p:nvPr/>
        </p:nvSpPr>
        <p:spPr bwMode="auto">
          <a:xfrm>
            <a:off x="5868180" y="3861060"/>
            <a:ext cx="17282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Parser</a:t>
            </a:r>
          </a:p>
        </p:txBody>
      </p:sp>
      <p:sp>
        <p:nvSpPr>
          <p:cNvPr id="9" name="Eingekerbter Richtungspfeil 8"/>
          <p:cNvSpPr/>
          <p:nvPr/>
        </p:nvSpPr>
        <p:spPr bwMode="auto">
          <a:xfrm>
            <a:off x="7380390" y="3861060"/>
            <a:ext cx="1008140" cy="576080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0" name="Flussdiagramm: Magnetplattenspeicher 9"/>
          <p:cNvSpPr/>
          <p:nvPr/>
        </p:nvSpPr>
        <p:spPr bwMode="auto">
          <a:xfrm>
            <a:off x="269974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Dictionary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Flussdiagramm: Magnetplattenspeicher 10"/>
          <p:cNvSpPr/>
          <p:nvPr/>
        </p:nvSpPr>
        <p:spPr bwMode="auto">
          <a:xfrm>
            <a:off x="4932050" y="4869200"/>
            <a:ext cx="201628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Named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Entitites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Flussdiagramm: Magnetplattenspeicher 11"/>
          <p:cNvSpPr/>
          <p:nvPr/>
        </p:nvSpPr>
        <p:spPr bwMode="auto">
          <a:xfrm>
            <a:off x="7308380" y="4869200"/>
            <a:ext cx="648090" cy="43206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…</a:t>
            </a: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1187530" y="1268700"/>
            <a:ext cx="3672510" cy="1440200"/>
          </a:xfrm>
          <a:prstGeom prst="wedgeRoundRectCallout">
            <a:avLst>
              <a:gd name="adj1" fmla="val 35080"/>
              <a:gd name="adj2" fmla="val 6611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Specifies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common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formats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Plugin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E.g., GATE, UIMA</a:t>
            </a: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5004060" y="1412720"/>
            <a:ext cx="3672510" cy="1152160"/>
          </a:xfrm>
          <a:prstGeom prst="wedgeRoundRectCallout">
            <a:avLst>
              <a:gd name="adj1" fmla="val 5467"/>
              <a:gd name="adj2" fmla="val 16751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Perform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tasks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Stanford </a:t>
            </a:r>
            <a:r>
              <a:rPr lang="de-DE" dirty="0" err="1"/>
              <a:t>parser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Abgerundete rechteckige Legende 14"/>
          <p:cNvSpPr/>
          <p:nvPr/>
        </p:nvSpPr>
        <p:spPr bwMode="auto">
          <a:xfrm>
            <a:off x="3851900" y="5589300"/>
            <a:ext cx="4896680" cy="792110"/>
          </a:xfrm>
          <a:prstGeom prst="wedgeRoundRectCallout">
            <a:avLst>
              <a:gd name="adj1" fmla="val -39708"/>
              <a:gd name="adj2" fmla="val -10693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Provide</a:t>
            </a:r>
            <a:r>
              <a:rPr kumimoji="0" lang="de-D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NLP </a:t>
            </a:r>
            <a:r>
              <a:rPr kumimoji="0" lang="de-DE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data</a:t>
            </a:r>
            <a:endParaRPr kumimoji="0" lang="de-DE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baseline="0" dirty="0"/>
              <a:t>3rd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(e.g., </a:t>
            </a:r>
            <a:r>
              <a:rPr lang="de-DE" dirty="0" err="1"/>
              <a:t>WordNet</a:t>
            </a:r>
            <a:r>
              <a:rPr lang="de-DE" dirty="0"/>
              <a:t>)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16" name="Picture 14" descr="Bildergebnis fÃ¼r princeton wordn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82" y="5837366"/>
            <a:ext cx="13930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ildergebnis fÃ¼r gate nl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7" y="2194280"/>
            <a:ext cx="1065354" cy="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gebnis fÃ¼r uim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8" y="1498849"/>
            <a:ext cx="933062" cy="93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Bildergebnis fÃ¼r stanford pars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90" y="3545120"/>
            <a:ext cx="991929" cy="9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1888" t="6589" r="32675" b="5233"/>
          <a:stretch/>
        </p:blipFill>
        <p:spPr>
          <a:xfrm>
            <a:off x="2051720" y="0"/>
            <a:ext cx="5472608" cy="7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5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73516" t="51600" r="13865" b="8920"/>
          <a:stretch>
            <a:fillRect/>
          </a:stretch>
        </p:blipFill>
        <p:spPr bwMode="auto">
          <a:xfrm>
            <a:off x="7092462" y="1628800"/>
            <a:ext cx="1656230" cy="33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395" t="38062" r="33680" b="17417"/>
          <a:stretch>
            <a:fillRect/>
          </a:stretch>
        </p:blipFill>
        <p:spPr bwMode="auto">
          <a:xfrm>
            <a:off x="539552" y="1628800"/>
            <a:ext cx="655291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-1548680" y="513884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DBE8718-E23A-4C6D-A296-22D15D4D8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>
            <a:off x="2793673" y="2764910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136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Spam filter</a:t>
            </a: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Rechteckiger Pfeil 9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Rechteckiger Pfeil 16"/>
          <p:cNvSpPr/>
          <p:nvPr/>
        </p:nvSpPr>
        <p:spPr bwMode="auto">
          <a:xfrm rot="10800000">
            <a:off x="4887520" y="5013219"/>
            <a:ext cx="3212872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Pfeil nach rechts 18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95670" y="2132820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New </a:t>
            </a:r>
            <a:r>
              <a:rPr lang="de-DE" dirty="0" err="1"/>
              <a:t>emails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1636968" y="4869160"/>
            <a:ext cx="109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314184" y="4612523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573009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5" y="2959399"/>
            <a:ext cx="1621760" cy="162176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6407465" y="3258429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</a:p>
          <a:p>
            <a:r>
              <a:rPr lang="de-DE" dirty="0" err="1"/>
              <a:t>spam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6407465" y="4147341"/>
            <a:ext cx="70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Spam</a:t>
            </a:r>
          </a:p>
        </p:txBody>
      </p:sp>
      <p:sp>
        <p:nvSpPr>
          <p:cNvPr id="30" name="Rechteck 29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27489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P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rediction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iger Pfeil 2"/>
          <p:cNvSpPr/>
          <p:nvPr/>
        </p:nvSpPr>
        <p:spPr bwMode="auto">
          <a:xfrm rot="5400000">
            <a:off x="2346904" y="2420860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Pfeil nach rechts 3"/>
          <p:cNvSpPr/>
          <p:nvPr/>
        </p:nvSpPr>
        <p:spPr bwMode="auto">
          <a:xfrm rot="16200000">
            <a:off x="3030999" y="4617165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42834" y="2276840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63515" y="5301260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History</a:t>
            </a:r>
            <a:r>
              <a:rPr lang="de-DE" dirty="0"/>
              <a:t> of</a:t>
            </a:r>
          </a:p>
          <a:p>
            <a:pPr algn="ctr"/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408721" y="458116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pic>
        <p:nvPicPr>
          <p:cNvPr id="8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2" cstate="print"/>
          <a:srcRect l="3780" t="10627" r="25344" b="15103"/>
          <a:stretch/>
        </p:blipFill>
        <p:spPr bwMode="auto">
          <a:xfrm>
            <a:off x="2418914" y="5163001"/>
            <a:ext cx="1757321" cy="1146320"/>
          </a:xfrm>
          <a:prstGeom prst="rect">
            <a:avLst/>
          </a:prstGeom>
          <a:noFill/>
        </p:spPr>
      </p:pic>
      <p:pic>
        <p:nvPicPr>
          <p:cNvPr id="9" name="Picture 6" descr="File:Eurozone government bonds yield.png"/>
          <p:cNvPicPr>
            <a:picLocks noChangeAspect="1" noChangeArrowheads="1"/>
          </p:cNvPicPr>
          <p:nvPr/>
        </p:nvPicPr>
        <p:blipFill rotWithShape="1">
          <a:blip r:embed="rId3" cstate="print"/>
          <a:srcRect l="52921" t="10627" r="25344" b="14587"/>
          <a:stretch/>
        </p:blipFill>
        <p:spPr bwMode="auto">
          <a:xfrm>
            <a:off x="978714" y="2204830"/>
            <a:ext cx="605161" cy="1296178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 bwMode="auto">
          <a:xfrm>
            <a:off x="5011274" y="3645030"/>
            <a:ext cx="201628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/>
              <a:t>Recommendation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4435194" y="393307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7099564" y="3933070"/>
            <a:ext cx="504070" cy="28804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79654" y="472518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Decision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9" y="3103420"/>
            <a:ext cx="1621760" cy="162176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-1279281" y="600283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1206630" y="24844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Gefaltete Ecke 3"/>
          <p:cNvSpPr/>
          <p:nvPr/>
        </p:nvSpPr>
        <p:spPr bwMode="auto">
          <a:xfrm>
            <a:off x="1287020" y="25648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Gefaltete Ecke 4"/>
          <p:cNvSpPr/>
          <p:nvPr/>
        </p:nvSpPr>
        <p:spPr bwMode="auto">
          <a:xfrm>
            <a:off x="1359030" y="263688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9516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Fraud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detection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Gefaltete Ecke 6"/>
          <p:cNvSpPr/>
          <p:nvPr/>
        </p:nvSpPr>
        <p:spPr bwMode="auto">
          <a:xfrm>
            <a:off x="5823650" y="321296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Gefaltete Ecke 7"/>
          <p:cNvSpPr/>
          <p:nvPr/>
        </p:nvSpPr>
        <p:spPr bwMode="auto">
          <a:xfrm>
            <a:off x="5823650" y="393306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Rechteckiger Pfeil 8"/>
          <p:cNvSpPr/>
          <p:nvPr/>
        </p:nvSpPr>
        <p:spPr bwMode="auto">
          <a:xfrm rot="5400000">
            <a:off x="258320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Gefaltete Ecke 9"/>
          <p:cNvSpPr/>
          <p:nvPr/>
        </p:nvSpPr>
        <p:spPr bwMode="auto">
          <a:xfrm>
            <a:off x="5895660" y="328497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5895660" y="400507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871240" y="501321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3591340" y="501321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43250" y="5085229"/>
            <a:ext cx="432060" cy="576080"/>
          </a:xfrm>
          <a:prstGeom prst="foldedCorner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3663350" y="5085229"/>
            <a:ext cx="432060" cy="576080"/>
          </a:xfrm>
          <a:prstGeom prst="foldedCorne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Rechteckiger Pfeil 15"/>
          <p:cNvSpPr/>
          <p:nvPr/>
        </p:nvSpPr>
        <p:spPr bwMode="auto">
          <a:xfrm rot="10800000">
            <a:off x="4887520" y="5013219"/>
            <a:ext cx="3068856" cy="7201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Pfeil nach rechts 16"/>
          <p:cNvSpPr/>
          <p:nvPr/>
        </p:nvSpPr>
        <p:spPr bwMode="auto">
          <a:xfrm>
            <a:off x="503154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16200000">
            <a:off x="326729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92100" y="2564880"/>
            <a:ext cx="15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Automatically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46240" y="492661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Manually</a:t>
            </a:r>
            <a:endParaRPr lang="de-DE" dirty="0"/>
          </a:p>
          <a:p>
            <a:pPr algn="ctr"/>
            <a:r>
              <a:rPr lang="de-DE" dirty="0" err="1"/>
              <a:t>classified</a:t>
            </a:r>
            <a:endParaRPr lang="de-DE" dirty="0"/>
          </a:p>
          <a:p>
            <a:pPr algn="ctr"/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144846" y="4557287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57300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-1279281" y="5362345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6" y="3105751"/>
            <a:ext cx="1621760" cy="162176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6407465" y="3258429"/>
            <a:ext cx="68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</a:p>
          <a:p>
            <a:r>
              <a:rPr lang="de-DE" dirty="0" err="1"/>
              <a:t>fraud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407465" y="4147341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Fraud</a:t>
            </a:r>
            <a:endParaRPr lang="de-DE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faltete Ecke 1"/>
          <p:cNvSpPr/>
          <p:nvPr/>
        </p:nvSpPr>
        <p:spPr bwMode="auto">
          <a:xfrm>
            <a:off x="1134620" y="2412479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1863100" y="3501009"/>
            <a:ext cx="2448340" cy="792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Recommender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system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Rechteckiger Pfeil 3"/>
          <p:cNvSpPr/>
          <p:nvPr/>
        </p:nvSpPr>
        <p:spPr bwMode="auto">
          <a:xfrm rot="5400000">
            <a:off x="2151140" y="2204829"/>
            <a:ext cx="720100" cy="1440200"/>
          </a:xfrm>
          <a:prstGeom prst="ben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599480" y="3789049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16200000">
            <a:off x="2835235" y="4545154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63610" y="2132820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Order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584905" y="2564880"/>
            <a:ext cx="209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Recommendation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products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4717" y="450915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2043270" y="50048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Gefaltete Ecke 10"/>
          <p:cNvSpPr/>
          <p:nvPr/>
        </p:nvSpPr>
        <p:spPr bwMode="auto">
          <a:xfrm>
            <a:off x="2115280" y="50768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2" name="Gefaltete Ecke 11"/>
          <p:cNvSpPr/>
          <p:nvPr/>
        </p:nvSpPr>
        <p:spPr bwMode="auto">
          <a:xfrm>
            <a:off x="2195670" y="515724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3" name="Gefaltete Ecke 12"/>
          <p:cNvSpPr/>
          <p:nvPr/>
        </p:nvSpPr>
        <p:spPr bwMode="auto">
          <a:xfrm>
            <a:off x="2267680" y="522925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4" name="Gefaltete Ecke 13"/>
          <p:cNvSpPr/>
          <p:nvPr/>
        </p:nvSpPr>
        <p:spPr bwMode="auto">
          <a:xfrm>
            <a:off x="291577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5" name="Gefaltete Ecke 14"/>
          <p:cNvSpPr/>
          <p:nvPr/>
        </p:nvSpPr>
        <p:spPr bwMode="auto">
          <a:xfrm>
            <a:off x="298778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6" name="Gefaltete Ecke 15"/>
          <p:cNvSpPr/>
          <p:nvPr/>
        </p:nvSpPr>
        <p:spPr bwMode="auto">
          <a:xfrm>
            <a:off x="306817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7" name="Gefaltete Ecke 16"/>
          <p:cNvSpPr/>
          <p:nvPr/>
        </p:nvSpPr>
        <p:spPr bwMode="auto">
          <a:xfrm>
            <a:off x="314018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8" name="Gefaltete Ecke 17"/>
          <p:cNvSpPr/>
          <p:nvPr/>
        </p:nvSpPr>
        <p:spPr bwMode="auto">
          <a:xfrm>
            <a:off x="3771510" y="50132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9" name="Gefaltete Ecke 18"/>
          <p:cNvSpPr/>
          <p:nvPr/>
        </p:nvSpPr>
        <p:spPr bwMode="auto">
          <a:xfrm>
            <a:off x="3843520" y="50852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Gefaltete Ecke 19"/>
          <p:cNvSpPr/>
          <p:nvPr/>
        </p:nvSpPr>
        <p:spPr bwMode="auto">
          <a:xfrm>
            <a:off x="3923910" y="516562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1" name="Gefaltete Ecke 20"/>
          <p:cNvSpPr/>
          <p:nvPr/>
        </p:nvSpPr>
        <p:spPr bwMode="auto">
          <a:xfrm>
            <a:off x="3995920" y="523763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16020" y="5157240"/>
            <a:ext cx="2356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Purchasing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  <a:p>
            <a:pPr algn="ctr"/>
            <a:r>
              <a:rPr lang="de-DE" dirty="0"/>
              <a:t>of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</p:txBody>
      </p:sp>
      <p:sp>
        <p:nvSpPr>
          <p:cNvPr id="23" name="Gefaltete Ecke 22"/>
          <p:cNvSpPr/>
          <p:nvPr/>
        </p:nvSpPr>
        <p:spPr bwMode="auto">
          <a:xfrm>
            <a:off x="5508130" y="328498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4" name="Gefaltete Ecke 23"/>
          <p:cNvSpPr/>
          <p:nvPr/>
        </p:nvSpPr>
        <p:spPr bwMode="auto">
          <a:xfrm>
            <a:off x="5508130" y="3933070"/>
            <a:ext cx="432060" cy="57608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>
            <a:off x="6300240" y="3789050"/>
            <a:ext cx="504070" cy="288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80" y="3122189"/>
            <a:ext cx="1621760" cy="1621760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-1279281" y="56427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3563860" y="184478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3" name="Abgerundetes Rechteck 2"/>
          <p:cNvSpPr/>
          <p:nvPr/>
        </p:nvSpPr>
        <p:spPr bwMode="auto">
          <a:xfrm>
            <a:off x="118753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356386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upervised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940190" y="3356990"/>
            <a:ext cx="208829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2737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Classifi-cation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33958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85179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36400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876216" y="4797190"/>
            <a:ext cx="1440200" cy="6480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3"/>
          <p:cNvCxnSpPr>
            <a:stCxn id="3" idx="0"/>
            <a:endCxn id="2" idx="2"/>
          </p:cNvCxnSpPr>
          <p:nvPr/>
        </p:nvCxnSpPr>
        <p:spPr bwMode="auto">
          <a:xfrm flipV="1">
            <a:off x="223167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Gerade Verbindung 15"/>
          <p:cNvCxnSpPr>
            <a:stCxn id="4" idx="0"/>
            <a:endCxn id="2" idx="2"/>
          </p:cNvCxnSpPr>
          <p:nvPr/>
        </p:nvCxnSpPr>
        <p:spPr bwMode="auto">
          <a:xfrm flipV="1">
            <a:off x="4608005" y="2492870"/>
            <a:ext cx="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Gerade Verbindung 17"/>
          <p:cNvCxnSpPr>
            <a:stCxn id="5" idx="0"/>
            <a:endCxn id="2" idx="2"/>
          </p:cNvCxnSpPr>
          <p:nvPr/>
        </p:nvCxnSpPr>
        <p:spPr bwMode="auto">
          <a:xfrm flipH="1" flipV="1">
            <a:off x="4608005" y="2492870"/>
            <a:ext cx="2376330" cy="86412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Gerade Verbindung 19"/>
          <p:cNvCxnSpPr>
            <a:stCxn id="6" idx="0"/>
            <a:endCxn id="3" idx="2"/>
          </p:cNvCxnSpPr>
          <p:nvPr/>
        </p:nvCxnSpPr>
        <p:spPr bwMode="auto">
          <a:xfrm flipV="1">
            <a:off x="1547476" y="4005080"/>
            <a:ext cx="68419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Gerade Verbindung 21"/>
          <p:cNvCxnSpPr>
            <a:stCxn id="7" idx="0"/>
            <a:endCxn id="3" idx="2"/>
          </p:cNvCxnSpPr>
          <p:nvPr/>
        </p:nvCxnSpPr>
        <p:spPr bwMode="auto">
          <a:xfrm flipH="1" flipV="1">
            <a:off x="2231675" y="4005080"/>
            <a:ext cx="8280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Gerade Verbindung 23"/>
          <p:cNvCxnSpPr>
            <a:stCxn id="8" idx="0"/>
            <a:endCxn id="4" idx="2"/>
          </p:cNvCxnSpPr>
          <p:nvPr/>
        </p:nvCxnSpPr>
        <p:spPr bwMode="auto">
          <a:xfrm flipV="1">
            <a:off x="4571896" y="4005080"/>
            <a:ext cx="36109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Gerade Verbindung 25"/>
          <p:cNvCxnSpPr>
            <a:stCxn id="9" idx="0"/>
            <a:endCxn id="4" idx="2"/>
          </p:cNvCxnSpPr>
          <p:nvPr/>
        </p:nvCxnSpPr>
        <p:spPr bwMode="auto">
          <a:xfrm flipH="1" flipV="1">
            <a:off x="4608005" y="4005080"/>
            <a:ext cx="147610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Gerade Verbindung 27"/>
          <p:cNvCxnSpPr>
            <a:stCxn id="10" idx="0"/>
            <a:endCxn id="4" idx="2"/>
          </p:cNvCxnSpPr>
          <p:nvPr/>
        </p:nvCxnSpPr>
        <p:spPr bwMode="auto">
          <a:xfrm flipH="1" flipV="1">
            <a:off x="4608005" y="4005080"/>
            <a:ext cx="2988311" cy="792110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hteck 18"/>
          <p:cNvSpPr/>
          <p:nvPr/>
        </p:nvSpPr>
        <p:spPr>
          <a:xfrm>
            <a:off x="-1279281" y="51571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8316416" y="3356990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Area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8532440" y="4761193"/>
            <a:ext cx="1368152" cy="360042"/>
          </a:xfrm>
          <a:prstGeom prst="wedgeRoundRectCallout">
            <a:avLst>
              <a:gd name="adj1" fmla="val -63044"/>
              <a:gd name="adj2" fmla="val 80322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Task</a:t>
            </a:r>
          </a:p>
        </p:txBody>
      </p:sp>
      <p:sp>
        <p:nvSpPr>
          <p:cNvPr id="22" name="Rechteck 21"/>
          <p:cNvSpPr/>
          <p:nvPr/>
        </p:nvSpPr>
        <p:spPr>
          <a:xfrm>
            <a:off x="-1512675" y="5147992"/>
            <a:ext cx="12241360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996952"/>
            <a:ext cx="3429000" cy="3238501"/>
          </a:xfrm>
          <a:prstGeom prst="rect">
            <a:avLst/>
          </a:prstGeom>
          <a:noFill/>
          <a:effectLst/>
        </p:spPr>
      </p:pic>
      <p:sp>
        <p:nvSpPr>
          <p:cNvPr id="3" name="Rechteck 2"/>
          <p:cNvSpPr/>
          <p:nvPr/>
        </p:nvSpPr>
        <p:spPr>
          <a:xfrm>
            <a:off x="-436932" y="5928965"/>
            <a:ext cx="10134495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0050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.gif (361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959844"/>
            <a:ext cx="2656820" cy="2160300"/>
          </a:xfrm>
          <a:prstGeom prst="rect">
            <a:avLst/>
          </a:prstGeom>
          <a:noFill/>
          <a:effectLst/>
        </p:spPr>
      </p:pic>
      <p:sp>
        <p:nvSpPr>
          <p:cNvPr id="5" name="Rechteck 4"/>
          <p:cNvSpPr/>
          <p:nvPr/>
        </p:nvSpPr>
        <p:spPr>
          <a:xfrm>
            <a:off x="497209" y="1988840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4231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-Neuron.gif (1580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2843714" cy="1872260"/>
          </a:xfrm>
          <a:prstGeom prst="rect">
            <a:avLst/>
          </a:prstGeom>
          <a:noFill/>
          <a:effectLst/>
        </p:spPr>
      </p:pic>
      <p:sp>
        <p:nvSpPr>
          <p:cNvPr id="6" name="Rechteck 5"/>
          <p:cNvSpPr/>
          <p:nvPr/>
        </p:nvSpPr>
        <p:spPr>
          <a:xfrm>
            <a:off x="878688" y="3912342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067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uron3.gif (269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76872"/>
            <a:ext cx="3010098" cy="1872260"/>
          </a:xfrm>
          <a:prstGeom prst="rect">
            <a:avLst/>
          </a:prstGeom>
          <a:noFill/>
          <a:effectLst/>
        </p:spPr>
      </p:pic>
      <p:sp>
        <p:nvSpPr>
          <p:cNvPr id="7" name="Rechteck 6"/>
          <p:cNvSpPr/>
          <p:nvPr/>
        </p:nvSpPr>
        <p:spPr>
          <a:xfrm>
            <a:off x="961880" y="6270794"/>
            <a:ext cx="7350017" cy="30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1319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2713"/>
          <a:stretch/>
        </p:blipFill>
        <p:spPr>
          <a:xfrm>
            <a:off x="539552" y="1124744"/>
            <a:ext cx="8123918" cy="458789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691680" y="6309320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http://playground.tensorflow.org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50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7D5B88F6-A71D-48E8-B5D4-4B5E0A909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5835452">
            <a:off x="285011" y="2113145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98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4701" r="9693" b="7599"/>
          <a:stretch/>
        </p:blipFill>
        <p:spPr bwMode="auto">
          <a:xfrm>
            <a:off x="2123728" y="1844824"/>
            <a:ext cx="4062087" cy="22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1779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2/26/Deep_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24388"/>
            <a:ext cx="11801475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-2260612" y="4005064"/>
            <a:ext cx="16633848" cy="864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496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7149" t="22001" r="21666" b="3101"/>
          <a:stretch/>
        </p:blipFill>
        <p:spPr>
          <a:xfrm>
            <a:off x="-1188640" y="332656"/>
            <a:ext cx="10729192" cy="770485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5905164" y="7389440"/>
            <a:ext cx="20162240" cy="38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978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 bwMode="auto">
          <a:xfrm>
            <a:off x="277178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George</a:t>
            </a:r>
          </a:p>
        </p:txBody>
      </p:sp>
      <p:sp>
        <p:nvSpPr>
          <p:cNvPr id="3" name="Ellipse 2"/>
          <p:cNvSpPr/>
          <p:nvPr/>
        </p:nvSpPr>
        <p:spPr bwMode="auto">
          <a:xfrm>
            <a:off x="464404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Tom</a:t>
            </a:r>
          </a:p>
        </p:txBody>
      </p:sp>
      <p:sp>
        <p:nvSpPr>
          <p:cNvPr id="4" name="Ellipse 3"/>
          <p:cNvSpPr/>
          <p:nvPr/>
        </p:nvSpPr>
        <p:spPr bwMode="auto">
          <a:xfrm>
            <a:off x="3419872" y="328498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Mary</a:t>
            </a:r>
          </a:p>
        </p:txBody>
      </p:sp>
      <p:sp>
        <p:nvSpPr>
          <p:cNvPr id="5" name="Ellipse 4"/>
          <p:cNvSpPr/>
          <p:nvPr/>
        </p:nvSpPr>
        <p:spPr bwMode="auto">
          <a:xfrm>
            <a:off x="4139972" y="278091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Helen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5724192" y="335699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Nancy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5220122" y="3933074"/>
            <a:ext cx="720100" cy="360050"/>
          </a:xfrm>
          <a:prstGeom prst="ellipse">
            <a:avLst/>
          </a:prstGeom>
          <a:noFill/>
          <a:ln w="9525" cap="flat" cmpd="sng" algn="ctr">
            <a:solidFill>
              <a:srgbClr val="CD22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Eve</a:t>
            </a:r>
          </a:p>
        </p:txBody>
      </p:sp>
      <p:cxnSp>
        <p:nvCxnSpPr>
          <p:cNvPr id="8" name="Gerade Verbindung mit Pfeil 7"/>
          <p:cNvCxnSpPr>
            <a:stCxn id="2" idx="5"/>
            <a:endCxn id="4" idx="1"/>
          </p:cNvCxnSpPr>
          <p:nvPr/>
        </p:nvCxnSpPr>
        <p:spPr bwMode="auto">
          <a:xfrm>
            <a:off x="3386426" y="3088236"/>
            <a:ext cx="13890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Gerade Verbindung mit Pfeil 8"/>
          <p:cNvCxnSpPr>
            <a:stCxn id="5" idx="3"/>
            <a:endCxn id="4" idx="7"/>
          </p:cNvCxnSpPr>
          <p:nvPr/>
        </p:nvCxnSpPr>
        <p:spPr bwMode="auto">
          <a:xfrm flipH="1">
            <a:off x="4034516" y="3088236"/>
            <a:ext cx="210912" cy="249476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>
            <a:stCxn id="3" idx="5"/>
            <a:endCxn id="7" idx="0"/>
          </p:cNvCxnSpPr>
          <p:nvPr/>
        </p:nvCxnSpPr>
        <p:spPr bwMode="auto">
          <a:xfrm>
            <a:off x="5258686" y="3664316"/>
            <a:ext cx="32148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mit Pfeil 10"/>
          <p:cNvCxnSpPr>
            <a:stCxn id="5" idx="5"/>
            <a:endCxn id="3" idx="0"/>
          </p:cNvCxnSpPr>
          <p:nvPr/>
        </p:nvCxnSpPr>
        <p:spPr bwMode="auto">
          <a:xfrm>
            <a:off x="4754616" y="308823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>
            <a:stCxn id="6" idx="3"/>
            <a:endCxn id="7" idx="0"/>
          </p:cNvCxnSpPr>
          <p:nvPr/>
        </p:nvCxnSpPr>
        <p:spPr bwMode="auto">
          <a:xfrm flipH="1">
            <a:off x="5580172" y="3664316"/>
            <a:ext cx="249476" cy="268758"/>
          </a:xfrm>
          <a:prstGeom prst="straightConnector1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3419872" y="2996944"/>
            <a:ext cx="61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parent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269854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-684584" y="6086010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bgerundetes Rechteck 25">
            <a:extLst>
              <a:ext uri="{FF2B5EF4-FFF2-40B4-BE49-F238E27FC236}">
                <a16:creationId xmlns:a16="http://schemas.microsoft.com/office/drawing/2014/main" id="{51E98670-C731-4925-9EAE-862B3133E0A2}"/>
              </a:ext>
            </a:extLst>
          </p:cNvPr>
          <p:cNvSpPr/>
          <p:nvPr/>
        </p:nvSpPr>
        <p:spPr bwMode="auto">
          <a:xfrm>
            <a:off x="4848913" y="1555789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Regression</a:t>
            </a:r>
          </a:p>
        </p:txBody>
      </p:sp>
      <p:sp>
        <p:nvSpPr>
          <p:cNvPr id="23" name="Abgerundetes Rechteck 26">
            <a:extLst>
              <a:ext uri="{FF2B5EF4-FFF2-40B4-BE49-F238E27FC236}">
                <a16:creationId xmlns:a16="http://schemas.microsoft.com/office/drawing/2014/main" id="{2A2908F5-32A1-46C0-9915-6684FF7C8F23}"/>
              </a:ext>
            </a:extLst>
          </p:cNvPr>
          <p:cNvSpPr/>
          <p:nvPr/>
        </p:nvSpPr>
        <p:spPr bwMode="auto">
          <a:xfrm>
            <a:off x="1763610" y="4675394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Clustering</a:t>
            </a:r>
          </a:p>
        </p:txBody>
      </p:sp>
      <p:sp>
        <p:nvSpPr>
          <p:cNvPr id="24" name="Abgerundetes Rechteck 27">
            <a:extLst>
              <a:ext uri="{FF2B5EF4-FFF2-40B4-BE49-F238E27FC236}">
                <a16:creationId xmlns:a16="http://schemas.microsoft.com/office/drawing/2014/main" id="{93C0696A-E33B-4430-87B2-5CC460A832F2}"/>
              </a:ext>
            </a:extLst>
          </p:cNvPr>
          <p:cNvSpPr/>
          <p:nvPr/>
        </p:nvSpPr>
        <p:spPr bwMode="auto">
          <a:xfrm>
            <a:off x="4872359" y="4639101"/>
            <a:ext cx="3024420" cy="1684368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80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55848EC6-0F69-4579-AB43-6D769B446662}"/>
              </a:ext>
            </a:extLst>
          </p:cNvPr>
          <p:cNvSpPr/>
          <p:nvPr/>
        </p:nvSpPr>
        <p:spPr bwMode="auto">
          <a:xfrm>
            <a:off x="1763610" y="1556740"/>
            <a:ext cx="3024420" cy="3024707"/>
          </a:xfrm>
          <a:prstGeom prst="roundRect">
            <a:avLst/>
          </a:prstGeom>
          <a:solidFill>
            <a:srgbClr val="C00000">
              <a:alpha val="4902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Classification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1324EE7-BB2F-49A6-BECB-79C089B3A96B}"/>
              </a:ext>
            </a:extLst>
          </p:cNvPr>
          <p:cNvSpPr/>
          <p:nvPr/>
        </p:nvSpPr>
        <p:spPr bwMode="auto">
          <a:xfrm>
            <a:off x="3552733" y="22048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Artificial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</a:t>
            </a:r>
            <a:r>
              <a:rPr kumimoji="0" 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Neural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DA DIN Office" pitchFamily="2" charset="0"/>
              </a:rPr>
              <a:t> Network (ANN)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D3535DA-6678-4CBE-A09E-F66B1BA58C67}"/>
              </a:ext>
            </a:extLst>
          </p:cNvPr>
          <p:cNvSpPr/>
          <p:nvPr/>
        </p:nvSpPr>
        <p:spPr bwMode="auto">
          <a:xfrm>
            <a:off x="3552733" y="2997666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Gradient </a:t>
            </a:r>
            <a:r>
              <a:rPr lang="de-DE" sz="1200" dirty="0" err="1"/>
              <a:t>Boosting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252F31A-7E04-4524-A293-880C70EEAAA7}"/>
              </a:ext>
            </a:extLst>
          </p:cNvPr>
          <p:cNvSpPr/>
          <p:nvPr/>
        </p:nvSpPr>
        <p:spPr bwMode="auto">
          <a:xfrm>
            <a:off x="5148080" y="4139954"/>
            <a:ext cx="2592360" cy="194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Linear Regression 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696374F-2B45-4959-B30C-EF75F04760AB}"/>
              </a:ext>
            </a:extLst>
          </p:cNvPr>
          <p:cNvSpPr/>
          <p:nvPr/>
        </p:nvSpPr>
        <p:spPr bwMode="auto">
          <a:xfrm>
            <a:off x="3552733" y="2727448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Random </a:t>
            </a:r>
            <a:r>
              <a:rPr lang="de-DE" sz="1200" dirty="0" err="1"/>
              <a:t>Forest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48F558B-1A7D-4EAD-B034-7BB040302317}"/>
              </a:ext>
            </a:extLst>
          </p:cNvPr>
          <p:cNvSpPr/>
          <p:nvPr/>
        </p:nvSpPr>
        <p:spPr bwMode="auto">
          <a:xfrm>
            <a:off x="3552733" y="3830642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Logistic</a:t>
            </a:r>
            <a:r>
              <a:rPr lang="de-DE" sz="1200" dirty="0"/>
              <a:t> Regression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F8B6AC6-1227-490C-9F9B-4F51EEA96411}"/>
              </a:ext>
            </a:extLst>
          </p:cNvPr>
          <p:cNvSpPr/>
          <p:nvPr/>
        </p:nvSpPr>
        <p:spPr bwMode="auto">
          <a:xfrm>
            <a:off x="3552733" y="2466248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9F389D0-87F6-4307-8737-B010D8831748}"/>
              </a:ext>
            </a:extLst>
          </p:cNvPr>
          <p:cNvSpPr/>
          <p:nvPr/>
        </p:nvSpPr>
        <p:spPr bwMode="auto">
          <a:xfrm>
            <a:off x="2267680" y="413995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Naive </a:t>
            </a:r>
            <a:r>
              <a:rPr lang="de-DE" sz="1200" dirty="0" err="1"/>
              <a:t>Bayes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309C303-D61E-4927-9EC9-3C7D9F234B7F}"/>
              </a:ext>
            </a:extLst>
          </p:cNvPr>
          <p:cNvSpPr/>
          <p:nvPr/>
        </p:nvSpPr>
        <p:spPr bwMode="auto">
          <a:xfrm>
            <a:off x="3552733" y="3541682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Nearest</a:t>
            </a:r>
            <a:r>
              <a:rPr lang="de-DE" sz="1200" dirty="0"/>
              <a:t> </a:t>
            </a:r>
            <a:r>
              <a:rPr lang="de-DE" sz="1200" dirty="0" err="1"/>
              <a:t>Neighbors</a:t>
            </a:r>
            <a:r>
              <a:rPr lang="de-DE" sz="1200" dirty="0"/>
              <a:t> (k-NN)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D0EEC88-13A3-4C9E-B9B9-43D5437C1552}"/>
              </a:ext>
            </a:extLst>
          </p:cNvPr>
          <p:cNvSpPr/>
          <p:nvPr/>
        </p:nvSpPr>
        <p:spPr bwMode="auto">
          <a:xfrm>
            <a:off x="3552733" y="3276434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Support </a:t>
            </a:r>
            <a:r>
              <a:rPr lang="de-DE" sz="1200" dirty="0" err="1"/>
              <a:t>Vector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(SVM)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13A310B-1EDD-4C2F-9304-BA8379FC8FB9}"/>
              </a:ext>
            </a:extLst>
          </p:cNvPr>
          <p:cNvSpPr/>
          <p:nvPr/>
        </p:nvSpPr>
        <p:spPr bwMode="auto">
          <a:xfrm>
            <a:off x="5148080" y="566131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Canonical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 Analysis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B4AFBCF6-8630-4CBC-B08D-49A620BDE889}"/>
              </a:ext>
            </a:extLst>
          </p:cNvPr>
          <p:cNvSpPr/>
          <p:nvPr/>
        </p:nvSpPr>
        <p:spPr bwMode="auto">
          <a:xfrm>
            <a:off x="5148080" y="5373270"/>
            <a:ext cx="25923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Singular Value </a:t>
            </a:r>
            <a:r>
              <a:rPr lang="de-DE" sz="1200" dirty="0" err="1"/>
              <a:t>Decomposition</a:t>
            </a:r>
            <a:r>
              <a:rPr lang="de-DE" sz="1200" dirty="0"/>
              <a:t> (SVD)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E3F1DAB3-30A8-4847-A7FB-F447081F0789}"/>
              </a:ext>
            </a:extLst>
          </p:cNvPr>
          <p:cNvSpPr/>
          <p:nvPr/>
        </p:nvSpPr>
        <p:spPr bwMode="auto">
          <a:xfrm>
            <a:off x="5148080" y="5084036"/>
            <a:ext cx="2592360" cy="2172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err="1"/>
              <a:t>Principal</a:t>
            </a:r>
            <a:r>
              <a:rPr lang="de-DE" sz="1200" dirty="0"/>
              <a:t> </a:t>
            </a:r>
            <a:r>
              <a:rPr lang="de-DE" sz="1200" dirty="0" err="1"/>
              <a:t>Component</a:t>
            </a:r>
            <a:r>
              <a:rPr lang="de-DE" sz="1200" dirty="0"/>
              <a:t> Analysis (PCA) </a:t>
            </a:r>
            <a:endParaRPr lang="de-DE" sz="1200" dirty="0">
              <a:effectLst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ED1789F-63C9-4EDD-83EA-E66B774E647D}"/>
              </a:ext>
            </a:extLst>
          </p:cNvPr>
          <p:cNvSpPr/>
          <p:nvPr/>
        </p:nvSpPr>
        <p:spPr bwMode="auto">
          <a:xfrm>
            <a:off x="2267680" y="537327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Hierarchical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AEA399F-63B3-48BB-BCF7-9202E5E6F61D}"/>
              </a:ext>
            </a:extLst>
          </p:cNvPr>
          <p:cNvSpPr/>
          <p:nvPr/>
        </p:nvSpPr>
        <p:spPr bwMode="auto">
          <a:xfrm>
            <a:off x="2267680" y="5085230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/>
              <a:t>k-</a:t>
            </a:r>
            <a:r>
              <a:rPr lang="de-DE" sz="1200" dirty="0" err="1"/>
              <a:t>means</a:t>
            </a:r>
            <a:r>
              <a:rPr lang="de-DE" sz="1200" dirty="0"/>
              <a:t> Clustering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D8652D6-22E7-4330-8C0D-01529AF9399A}"/>
              </a:ext>
            </a:extLst>
          </p:cNvPr>
          <p:cNvSpPr txBox="1"/>
          <p:nvPr/>
        </p:nvSpPr>
        <p:spPr>
          <a:xfrm rot="16200000">
            <a:off x="-1110040" y="3748403"/>
            <a:ext cx="4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Unsupervised</a:t>
            </a:r>
            <a:r>
              <a:rPr lang="de-DE" dirty="0"/>
              <a:t> ML               </a:t>
            </a:r>
            <a:r>
              <a:rPr lang="de-DE" dirty="0" err="1"/>
              <a:t>Supervised</a:t>
            </a:r>
            <a:r>
              <a:rPr lang="de-DE" dirty="0"/>
              <a:t> ML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A4A9F55-BB42-4A76-9FF8-CAE05B65DBF3}"/>
              </a:ext>
            </a:extLst>
          </p:cNvPr>
          <p:cNvSpPr/>
          <p:nvPr/>
        </p:nvSpPr>
        <p:spPr bwMode="auto">
          <a:xfrm>
            <a:off x="2267680" y="5683247"/>
            <a:ext cx="230432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200" dirty="0" err="1"/>
              <a:t>Gaussian</a:t>
            </a:r>
            <a:r>
              <a:rPr lang="de-DE" sz="1200" dirty="0"/>
              <a:t> </a:t>
            </a:r>
            <a:r>
              <a:rPr lang="de-DE" sz="1200" dirty="0" err="1"/>
              <a:t>Mixture</a:t>
            </a:r>
            <a:r>
              <a:rPr lang="de-DE" sz="1200" dirty="0"/>
              <a:t> Model</a:t>
            </a: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91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864605" y="5301208"/>
            <a:ext cx="10873208" cy="1946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A8A2050-3419-4034-8F53-7BBC09588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714375"/>
            <a:ext cx="51149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80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/>
        </p:nvSpPr>
        <p:spPr>
          <a:xfrm>
            <a:off x="-3708920" y="1623158"/>
            <a:ext cx="17641960" cy="18407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2" name="Flussdiagramm: Alternativer Prozess 1"/>
          <p:cNvSpPr/>
          <p:nvPr/>
        </p:nvSpPr>
        <p:spPr>
          <a:xfrm>
            <a:off x="-750677" y="264502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ussdiagramm: Alternativer Prozess 4"/>
          <p:cNvSpPr/>
          <p:nvPr/>
        </p:nvSpPr>
        <p:spPr>
          <a:xfrm>
            <a:off x="3582819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lussdiagramm: Alternativer Prozess 8"/>
          <p:cNvSpPr/>
          <p:nvPr/>
        </p:nvSpPr>
        <p:spPr>
          <a:xfrm>
            <a:off x="5724128" y="590569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ussdiagramm: Mehrere Dokumente 11"/>
          <p:cNvSpPr/>
          <p:nvPr/>
        </p:nvSpPr>
        <p:spPr>
          <a:xfrm>
            <a:off x="-2835833" y="261430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ussdiagramm: Dokument 16"/>
          <p:cNvSpPr/>
          <p:nvPr/>
        </p:nvSpPr>
        <p:spPr>
          <a:xfrm>
            <a:off x="5831521" y="1813311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ussdiagramm: Mehrere Dokumente 18"/>
          <p:cNvSpPr/>
          <p:nvPr/>
        </p:nvSpPr>
        <p:spPr>
          <a:xfrm>
            <a:off x="8028384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>
            <a:stCxn id="2" idx="0"/>
            <a:endCxn id="53" idx="2"/>
          </p:cNvCxnSpPr>
          <p:nvPr/>
        </p:nvCxnSpPr>
        <p:spPr>
          <a:xfrm flipV="1">
            <a:off x="41411" y="2375877"/>
            <a:ext cx="0" cy="26914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9" idx="3"/>
            <a:endCxn id="5" idx="1"/>
          </p:cNvCxnSpPr>
          <p:nvPr/>
        </p:nvCxnSpPr>
        <p:spPr>
          <a:xfrm>
            <a:off x="2901076" y="2083121"/>
            <a:ext cx="681743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3"/>
            <a:endCxn id="17" idx="1"/>
          </p:cNvCxnSpPr>
          <p:nvPr/>
        </p:nvCxnSpPr>
        <p:spPr>
          <a:xfrm>
            <a:off x="5166995" y="2087845"/>
            <a:ext cx="6645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Mehrere Dokumente 28"/>
          <p:cNvSpPr/>
          <p:nvPr/>
        </p:nvSpPr>
        <p:spPr>
          <a:xfrm>
            <a:off x="1508109" y="1764970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ussdiagramm: Mehrere Dokumente 31"/>
          <p:cNvSpPr/>
          <p:nvPr/>
        </p:nvSpPr>
        <p:spPr>
          <a:xfrm>
            <a:off x="1508109" y="55913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ussdiagramm: Dokument 38"/>
          <p:cNvSpPr/>
          <p:nvPr/>
        </p:nvSpPr>
        <p:spPr>
          <a:xfrm>
            <a:off x="7380312" y="5169993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1" name="Flussdiagramm: Alternativer Prozess 40"/>
          <p:cNvSpPr/>
          <p:nvPr/>
        </p:nvSpPr>
        <p:spPr>
          <a:xfrm>
            <a:off x="10028447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ussdiagramm: Alternativer Prozess 41"/>
          <p:cNvSpPr/>
          <p:nvPr/>
        </p:nvSpPr>
        <p:spPr>
          <a:xfrm>
            <a:off x="7864421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ussdiagramm: Alternativer Prozess 42"/>
          <p:cNvSpPr/>
          <p:nvPr/>
        </p:nvSpPr>
        <p:spPr>
          <a:xfrm>
            <a:off x="9900592" y="388333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/>
          <p:cNvCxnSpPr>
            <a:stCxn id="32" idx="3"/>
            <a:endCxn id="9" idx="1"/>
          </p:cNvCxnSpPr>
          <p:nvPr/>
        </p:nvCxnSpPr>
        <p:spPr>
          <a:xfrm>
            <a:off x="2901076" y="877285"/>
            <a:ext cx="2823052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17" idx="0"/>
            <a:endCxn id="9" idx="2"/>
          </p:cNvCxnSpPr>
          <p:nvPr/>
        </p:nvCxnSpPr>
        <p:spPr>
          <a:xfrm flipV="1">
            <a:off x="6516216" y="1166633"/>
            <a:ext cx="0" cy="6466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Alternativer Prozess 50"/>
          <p:cNvSpPr/>
          <p:nvPr/>
        </p:nvSpPr>
        <p:spPr>
          <a:xfrm>
            <a:off x="10082945" y="585792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2" name="Flussdiagramm: Alternativer Prozess 51"/>
          <p:cNvSpPr/>
          <p:nvPr/>
        </p:nvSpPr>
        <p:spPr>
          <a:xfrm>
            <a:off x="5724128" y="388500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mit Pfeil 53"/>
          <p:cNvCxnSpPr>
            <a:stCxn id="9" idx="3"/>
            <a:endCxn id="19" idx="1"/>
          </p:cNvCxnSpPr>
          <p:nvPr/>
        </p:nvCxnSpPr>
        <p:spPr>
          <a:xfrm flipV="1">
            <a:off x="7308304" y="877285"/>
            <a:ext cx="720080" cy="13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9" idx="3"/>
            <a:endCxn id="51" idx="1"/>
          </p:cNvCxnSpPr>
          <p:nvPr/>
        </p:nvCxnSpPr>
        <p:spPr>
          <a:xfrm flipV="1">
            <a:off x="9421351" y="873824"/>
            <a:ext cx="661594" cy="346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51" idx="3"/>
            <a:endCxn id="55" idx="1"/>
          </p:cNvCxnSpPr>
          <p:nvPr/>
        </p:nvCxnSpPr>
        <p:spPr>
          <a:xfrm>
            <a:off x="11667121" y="873824"/>
            <a:ext cx="608497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59"/>
          <p:cNvCxnSpPr>
            <a:stCxn id="32" idx="0"/>
            <a:endCxn id="51" idx="0"/>
          </p:cNvCxnSpPr>
          <p:nvPr/>
        </p:nvCxnSpPr>
        <p:spPr>
          <a:xfrm rot="16200000" flipH="1">
            <a:off x="6574399" y="-3714842"/>
            <a:ext cx="26658" cy="8574610"/>
          </a:xfrm>
          <a:prstGeom prst="bentConnector3">
            <a:avLst>
              <a:gd name="adj1" fmla="val -85752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7" idx="2"/>
            <a:endCxn id="52" idx="0"/>
          </p:cNvCxnSpPr>
          <p:nvPr/>
        </p:nvCxnSpPr>
        <p:spPr>
          <a:xfrm>
            <a:off x="6516216" y="2326079"/>
            <a:ext cx="0" cy="1558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ussdiagramm: Mehrere Dokumente 64"/>
          <p:cNvSpPr/>
          <p:nvPr/>
        </p:nvSpPr>
        <p:spPr>
          <a:xfrm>
            <a:off x="7992999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Gerade Verbindung mit Pfeil 66"/>
          <p:cNvCxnSpPr>
            <a:stCxn id="52" idx="3"/>
            <a:endCxn id="65" idx="1"/>
          </p:cNvCxnSpPr>
          <p:nvPr/>
        </p:nvCxnSpPr>
        <p:spPr>
          <a:xfrm flipV="1">
            <a:off x="7308304" y="4171366"/>
            <a:ext cx="684695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Mehrere Dokumente 67"/>
          <p:cNvSpPr/>
          <p:nvPr/>
        </p:nvSpPr>
        <p:spPr>
          <a:xfrm>
            <a:off x="10091801" y="1769694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Gerade Verbindung mit Pfeil 69"/>
          <p:cNvCxnSpPr>
            <a:stCxn id="65" idx="3"/>
            <a:endCxn id="43" idx="1"/>
          </p:cNvCxnSpPr>
          <p:nvPr/>
        </p:nvCxnSpPr>
        <p:spPr>
          <a:xfrm>
            <a:off x="9385966" y="4171366"/>
            <a:ext cx="51462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3" idx="0"/>
            <a:endCxn id="68" idx="2"/>
          </p:cNvCxnSpPr>
          <p:nvPr/>
        </p:nvCxnSpPr>
        <p:spPr>
          <a:xfrm flipH="1" flipV="1">
            <a:off x="10691422" y="2381898"/>
            <a:ext cx="1258" cy="150143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68" idx="1"/>
            <a:endCxn id="42" idx="3"/>
          </p:cNvCxnSpPr>
          <p:nvPr/>
        </p:nvCxnSpPr>
        <p:spPr>
          <a:xfrm flipH="1">
            <a:off x="9448597" y="2087845"/>
            <a:ext cx="643204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2" idx="1"/>
            <a:endCxn id="17" idx="3"/>
          </p:cNvCxnSpPr>
          <p:nvPr/>
        </p:nvCxnSpPr>
        <p:spPr>
          <a:xfrm flipH="1">
            <a:off x="7200911" y="2087845"/>
            <a:ext cx="663510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stCxn id="12" idx="3"/>
            <a:endCxn id="2" idx="1"/>
          </p:cNvCxnSpPr>
          <p:nvPr/>
        </p:nvCxnSpPr>
        <p:spPr>
          <a:xfrm>
            <a:off x="-1442866" y="2932456"/>
            <a:ext cx="692189" cy="6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>
            <a:stCxn id="39" idx="3"/>
            <a:endCxn id="41" idx="1"/>
          </p:cNvCxnSpPr>
          <p:nvPr/>
        </p:nvCxnSpPr>
        <p:spPr>
          <a:xfrm flipV="1">
            <a:off x="8749702" y="5444526"/>
            <a:ext cx="1278745" cy="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951293" y="513870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105" name="Rechteck 104"/>
          <p:cNvSpPr/>
          <p:nvPr/>
        </p:nvSpPr>
        <p:spPr>
          <a:xfrm>
            <a:off x="-3706127" y="4543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-3708920" y="3717032"/>
            <a:ext cx="1764196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e-D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hteck 106"/>
          <p:cNvSpPr/>
          <p:nvPr/>
        </p:nvSpPr>
        <p:spPr>
          <a:xfrm>
            <a:off x="6372201" y="4994687"/>
            <a:ext cx="7560570" cy="8996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</p:txBody>
      </p:sp>
      <p:sp>
        <p:nvSpPr>
          <p:cNvPr id="44" name="Flussdiagramm: Mehrere Dokumente 43"/>
          <p:cNvSpPr/>
          <p:nvPr/>
        </p:nvSpPr>
        <p:spPr>
          <a:xfrm>
            <a:off x="3678242" y="3853215"/>
            <a:ext cx="1392967" cy="63630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Gerade Verbindung mit Pfeil 45"/>
          <p:cNvCxnSpPr>
            <a:stCxn id="44" idx="3"/>
            <a:endCxn id="52" idx="1"/>
          </p:cNvCxnSpPr>
          <p:nvPr/>
        </p:nvCxnSpPr>
        <p:spPr>
          <a:xfrm>
            <a:off x="5071209" y="4171366"/>
            <a:ext cx="652919" cy="16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Alternativer Prozess 46"/>
          <p:cNvSpPr/>
          <p:nvPr/>
        </p:nvSpPr>
        <p:spPr>
          <a:xfrm>
            <a:off x="12059101" y="5156494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</a:p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ussdiagramm: Dokument 48"/>
          <p:cNvSpPr/>
          <p:nvPr/>
        </p:nvSpPr>
        <p:spPr>
          <a:xfrm>
            <a:off x="3690030" y="2699492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/>
          <p:cNvCxnSpPr>
            <a:stCxn id="49" idx="0"/>
            <a:endCxn id="5" idx="2"/>
          </p:cNvCxnSpPr>
          <p:nvPr/>
        </p:nvCxnSpPr>
        <p:spPr>
          <a:xfrm flipV="1">
            <a:off x="4374725" y="2375877"/>
            <a:ext cx="182" cy="32361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okument 54"/>
          <p:cNvSpPr/>
          <p:nvPr/>
        </p:nvSpPr>
        <p:spPr>
          <a:xfrm>
            <a:off x="12275618" y="599290"/>
            <a:ext cx="1369390" cy="54906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ewinkelte Verbindung 15"/>
          <p:cNvCxnSpPr>
            <a:stCxn id="53" idx="0"/>
            <a:endCxn id="32" idx="1"/>
          </p:cNvCxnSpPr>
          <p:nvPr/>
        </p:nvCxnSpPr>
        <p:spPr>
          <a:xfrm rot="5400000" flipH="1" flipV="1">
            <a:off x="313496" y="605200"/>
            <a:ext cx="922528" cy="146669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ussdiagramm: Alternativer Prozess 52"/>
          <p:cNvSpPr/>
          <p:nvPr/>
        </p:nvSpPr>
        <p:spPr>
          <a:xfrm>
            <a:off x="-750677" y="1799813"/>
            <a:ext cx="1584176" cy="5760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Gerade Verbindung mit Pfeil 56"/>
          <p:cNvCxnSpPr>
            <a:stCxn id="53" idx="3"/>
            <a:endCxn id="29" idx="1"/>
          </p:cNvCxnSpPr>
          <p:nvPr/>
        </p:nvCxnSpPr>
        <p:spPr>
          <a:xfrm flipV="1">
            <a:off x="833499" y="2083121"/>
            <a:ext cx="674610" cy="47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475789" y="29252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003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6262"/>
            <a:ext cx="8610600" cy="5705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599370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056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522" t="22868" r="3545" b="11769"/>
          <a:stretch/>
        </p:blipFill>
        <p:spPr>
          <a:xfrm>
            <a:off x="-1476672" y="1628800"/>
            <a:ext cx="11449272" cy="38164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700808" y="501317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290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3368" t="17186" r="9446" b="15924"/>
          <a:stretch/>
        </p:blipFill>
        <p:spPr>
          <a:xfrm>
            <a:off x="1403648" y="1556793"/>
            <a:ext cx="7992888" cy="38164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-1422666" y="5078165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967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>
            <a:spLocks noChangeAspect="1"/>
          </p:cNvSpPr>
          <p:nvPr/>
        </p:nvSpPr>
        <p:spPr bwMode="auto">
          <a:xfrm>
            <a:off x="3270421" y="3515828"/>
            <a:ext cx="2016560" cy="2016280"/>
          </a:xfrm>
          <a:prstGeom prst="ellipse">
            <a:avLst/>
          </a:prstGeom>
          <a:solidFill>
            <a:srgbClr val="FF3300">
              <a:alpha val="4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3" name="Ellipse 2"/>
          <p:cNvSpPr>
            <a:spLocks noChangeAspect="1"/>
          </p:cNvSpPr>
          <p:nvPr/>
        </p:nvSpPr>
        <p:spPr bwMode="auto">
          <a:xfrm>
            <a:off x="5142681" y="3515828"/>
            <a:ext cx="2016560" cy="2016280"/>
          </a:xfrm>
          <a:prstGeom prst="ellipse">
            <a:avLst/>
          </a:prstGeom>
          <a:solidFill>
            <a:srgbClr val="99CC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4" name="Ellipse 3"/>
          <p:cNvSpPr>
            <a:spLocks noChangeAspect="1"/>
          </p:cNvSpPr>
          <p:nvPr/>
        </p:nvSpPr>
        <p:spPr bwMode="auto">
          <a:xfrm>
            <a:off x="6288592" y="2035670"/>
            <a:ext cx="2016560" cy="2016280"/>
          </a:xfrm>
          <a:prstGeom prst="ellipse">
            <a:avLst/>
          </a:prstGeom>
          <a:solidFill>
            <a:srgbClr val="66FF99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5" name="Ellipse 4"/>
          <p:cNvSpPr>
            <a:spLocks noChangeAspect="1"/>
          </p:cNvSpPr>
          <p:nvPr/>
        </p:nvSpPr>
        <p:spPr bwMode="auto">
          <a:xfrm>
            <a:off x="5149323" y="1492139"/>
            <a:ext cx="2016560" cy="2016280"/>
          </a:xfrm>
          <a:prstGeom prst="ellipse">
            <a:avLst/>
          </a:prstGeom>
          <a:solidFill>
            <a:srgbClr val="B2B2B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3270421" y="1484730"/>
            <a:ext cx="2016560" cy="2016280"/>
          </a:xfrm>
          <a:prstGeom prst="ellipse">
            <a:avLst/>
          </a:prstGeom>
          <a:solidFill>
            <a:srgbClr val="FF962D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7" name="Ellipse 6"/>
          <p:cNvSpPr>
            <a:spLocks noChangeAspect="1"/>
          </p:cNvSpPr>
          <p:nvPr/>
        </p:nvSpPr>
        <p:spPr bwMode="auto">
          <a:xfrm>
            <a:off x="2047549" y="2111785"/>
            <a:ext cx="2016560" cy="2016280"/>
          </a:xfrm>
          <a:prstGeom prst="ellipse">
            <a:avLst/>
          </a:prstGeom>
          <a:solidFill>
            <a:srgbClr val="FFFF66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8" name="Sechseck 7"/>
          <p:cNvSpPr>
            <a:spLocks noChangeAspect="1"/>
          </p:cNvSpPr>
          <p:nvPr/>
        </p:nvSpPr>
        <p:spPr bwMode="auto">
          <a:xfrm>
            <a:off x="4874284" y="2636044"/>
            <a:ext cx="1794605" cy="1600172"/>
          </a:xfrm>
          <a:prstGeom prst="hexagon">
            <a:avLst/>
          </a:prstGeom>
          <a:solidFill>
            <a:srgbClr val="6A6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9" name="Sechseck 8"/>
          <p:cNvSpPr>
            <a:spLocks noChangeAspect="1"/>
          </p:cNvSpPr>
          <p:nvPr/>
        </p:nvSpPr>
        <p:spPr bwMode="auto">
          <a:xfrm>
            <a:off x="3764624" y="2636044"/>
            <a:ext cx="1794605" cy="1600172"/>
          </a:xfrm>
          <a:prstGeom prst="hexagon">
            <a:avLst/>
          </a:prstGeom>
          <a:solidFill>
            <a:srgbClr val="FD44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0" name="Flussdiagramm: Verzweigung 9"/>
          <p:cNvSpPr/>
          <p:nvPr/>
        </p:nvSpPr>
        <p:spPr bwMode="auto">
          <a:xfrm>
            <a:off x="4907288" y="2764910"/>
            <a:ext cx="648090" cy="1362456"/>
          </a:xfrm>
          <a:prstGeom prst="flowChartDecis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061438" y="322464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Machine </a:t>
            </a:r>
          </a:p>
          <a:p>
            <a:pPr algn="ctr"/>
            <a:r>
              <a:rPr lang="de-DE" sz="1200" b="1" dirty="0" err="1"/>
              <a:t>learning</a:t>
            </a:r>
            <a:endParaRPr lang="de-DE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381924" y="4499641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Knowing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Knowledge </a:t>
            </a:r>
            <a:r>
              <a:rPr lang="de-DE" sz="1000" dirty="0" err="1"/>
              <a:t>representation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3703864" y="4501945"/>
            <a:ext cx="11496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Learning</a:t>
            </a:r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Machine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mining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5553652" y="3225807"/>
            <a:ext cx="94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Knowledge-</a:t>
            </a:r>
          </a:p>
          <a:p>
            <a:pPr algn="ctr"/>
            <a:r>
              <a:rPr lang="de-DE" sz="1200" b="1" dirty="0" err="1"/>
              <a:t>based</a:t>
            </a:r>
            <a:r>
              <a:rPr lang="de-DE" sz="1200" b="1" dirty="0"/>
              <a:t> AI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1218" y="1573411"/>
            <a:ext cx="1534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Reasoning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probabilistic</a:t>
            </a:r>
            <a:r>
              <a:rPr lang="de-DE" sz="1000" dirty="0"/>
              <a:t> </a:t>
            </a:r>
            <a:r>
              <a:rPr lang="de-DE" sz="1000" dirty="0" err="1"/>
              <a:t>reasoning</a:t>
            </a:r>
            <a:endParaRPr lang="de-DE" sz="1000" dirty="0"/>
          </a:p>
          <a:p>
            <a:pPr algn="ctr"/>
            <a:r>
              <a:rPr lang="de-DE" sz="1000" dirty="0" err="1"/>
              <a:t>complex</a:t>
            </a:r>
            <a:r>
              <a:rPr lang="de-DE" sz="1000" dirty="0"/>
              <a:t> </a:t>
            </a:r>
            <a:r>
              <a:rPr lang="de-DE" sz="1000" dirty="0" err="1"/>
              <a:t>event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endParaRPr lang="de-DE" sz="1000" dirty="0"/>
          </a:p>
        </p:txBody>
      </p:sp>
      <p:sp>
        <p:nvSpPr>
          <p:cNvPr id="16" name="Textfeld 15"/>
          <p:cNvSpPr txBox="1"/>
          <p:nvPr/>
        </p:nvSpPr>
        <p:spPr>
          <a:xfrm>
            <a:off x="3468511" y="1690450"/>
            <a:ext cx="1689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Communicating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Natural </a:t>
            </a:r>
            <a:r>
              <a:rPr lang="de-DE" sz="1000" dirty="0" err="1"/>
              <a:t>language</a:t>
            </a:r>
            <a:r>
              <a:rPr lang="de-DE" sz="1000" dirty="0"/>
              <a:t> </a:t>
            </a:r>
            <a:r>
              <a:rPr lang="de-DE" sz="1000" dirty="0" err="1"/>
              <a:t>processing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information</a:t>
            </a:r>
            <a:r>
              <a:rPr lang="de-DE" sz="1000" dirty="0"/>
              <a:t> </a:t>
            </a:r>
            <a:r>
              <a:rPr lang="de-DE" sz="1000" dirty="0" err="1"/>
              <a:t>retrieval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2150430" y="2741862"/>
            <a:ext cx="1135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Perceiving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/>
              <a:t>Computer </a:t>
            </a:r>
            <a:r>
              <a:rPr lang="de-DE" sz="1000" dirty="0" err="1"/>
              <a:t>vision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sensor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123972" y="2609301"/>
            <a:ext cx="1120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/>
              <a:t>Acting</a:t>
            </a:r>
            <a:endParaRPr lang="de-DE" sz="1200" b="1" dirty="0"/>
          </a:p>
          <a:p>
            <a:pPr algn="ctr"/>
            <a:endParaRPr lang="de-DE" sz="1000" dirty="0"/>
          </a:p>
          <a:p>
            <a:pPr algn="ctr"/>
            <a:r>
              <a:rPr lang="de-DE" sz="1000" dirty="0" err="1"/>
              <a:t>Planning</a:t>
            </a:r>
            <a:r>
              <a:rPr lang="de-DE" sz="1000" dirty="0"/>
              <a:t>, </a:t>
            </a:r>
          </a:p>
          <a:p>
            <a:pPr algn="ctr"/>
            <a:r>
              <a:rPr lang="de-DE" sz="1000" dirty="0" err="1"/>
              <a:t>agent</a:t>
            </a:r>
            <a:r>
              <a:rPr lang="de-DE" sz="1000" dirty="0"/>
              <a:t> </a:t>
            </a:r>
            <a:r>
              <a:rPr lang="de-DE" sz="1000" dirty="0" err="1"/>
              <a:t>technology</a:t>
            </a:r>
            <a:r>
              <a:rPr lang="de-DE" sz="1000" dirty="0"/>
              <a:t>,</a:t>
            </a:r>
          </a:p>
          <a:p>
            <a:pPr algn="ctr"/>
            <a:r>
              <a:rPr lang="de-DE" sz="1000" dirty="0" err="1"/>
              <a:t>robotics</a:t>
            </a:r>
            <a:endParaRPr lang="de-DE" sz="1000" dirty="0"/>
          </a:p>
        </p:txBody>
      </p:sp>
      <p:sp>
        <p:nvSpPr>
          <p:cNvPr id="19" name="Pfeil nach oben und unten 18"/>
          <p:cNvSpPr/>
          <p:nvPr/>
        </p:nvSpPr>
        <p:spPr bwMode="auto">
          <a:xfrm>
            <a:off x="1451639" y="1622437"/>
            <a:ext cx="287960" cy="3534765"/>
          </a:xfrm>
          <a:prstGeom prst="up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115520" y="1910546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Applying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1154059" y="4265111"/>
            <a:ext cx="9601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Acquiring</a:t>
            </a:r>
            <a:endParaRPr lang="de-DE" sz="1200" dirty="0"/>
          </a:p>
          <a:p>
            <a:pPr algn="ctr"/>
            <a:r>
              <a:rPr lang="de-DE" sz="1200" dirty="0" err="1"/>
              <a:t>intelligence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524410" y="4318482"/>
            <a:ext cx="136127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Knowledge </a:t>
            </a:r>
            <a:r>
              <a:rPr lang="de-DE" sz="1000" dirty="0" err="1"/>
              <a:t>graphs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Semantic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Ontologies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6157603" y="3933070"/>
            <a:ext cx="1366807" cy="385412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feld 23"/>
          <p:cNvSpPr txBox="1"/>
          <p:nvPr/>
        </p:nvSpPr>
        <p:spPr>
          <a:xfrm>
            <a:off x="1766347" y="5084416"/>
            <a:ext cx="1854995" cy="13234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Artificial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Support </a:t>
            </a:r>
            <a:r>
              <a:rPr lang="de-DE" sz="1000" dirty="0" err="1"/>
              <a:t>vector</a:t>
            </a:r>
            <a:r>
              <a:rPr lang="de-DE" sz="1000" dirty="0"/>
              <a:t> </a:t>
            </a:r>
            <a:r>
              <a:rPr lang="de-DE" sz="1000" dirty="0" err="1"/>
              <a:t>machines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Linear / </a:t>
            </a:r>
            <a:r>
              <a:rPr lang="de-DE" sz="1000" dirty="0" err="1"/>
              <a:t>logistic</a:t>
            </a:r>
            <a:r>
              <a:rPr lang="de-DE" sz="1000" dirty="0"/>
              <a:t> </a:t>
            </a:r>
            <a:r>
              <a:rPr lang="de-DE" sz="1000" dirty="0" err="1"/>
              <a:t>regression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Random </a:t>
            </a:r>
            <a:r>
              <a:rPr lang="de-DE" sz="1000" dirty="0" err="1"/>
              <a:t>forest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Gradient </a:t>
            </a:r>
            <a:r>
              <a:rPr lang="de-DE" sz="1000" dirty="0" err="1"/>
              <a:t>boosting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Nearest</a:t>
            </a:r>
            <a:r>
              <a:rPr lang="de-DE" sz="1000" dirty="0"/>
              <a:t> </a:t>
            </a:r>
            <a:r>
              <a:rPr lang="de-DE" sz="1000" dirty="0" err="1"/>
              <a:t>neighors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K-</a:t>
            </a:r>
            <a:r>
              <a:rPr lang="de-DE" sz="1000" dirty="0" err="1"/>
              <a:t>means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Naive </a:t>
            </a:r>
            <a:r>
              <a:rPr lang="de-DE" sz="1000" dirty="0" err="1"/>
              <a:t>Bayes</a:t>
            </a:r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4473636" y="5517261"/>
            <a:ext cx="1955985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Bayes</a:t>
            </a:r>
            <a:r>
              <a:rPr lang="de-DE" sz="1000" dirty="0"/>
              <a:t> </a:t>
            </a:r>
            <a:r>
              <a:rPr lang="de-DE" sz="1000" dirty="0" err="1"/>
              <a:t>networks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Hidden </a:t>
            </a:r>
            <a:r>
              <a:rPr lang="de-DE" sz="1000" dirty="0" err="1"/>
              <a:t>Markov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Decision</a:t>
            </a:r>
            <a:r>
              <a:rPr lang="de-DE" sz="1000" dirty="0"/>
              <a:t> </a:t>
            </a:r>
            <a:r>
              <a:rPr lang="de-DE" sz="1000" dirty="0" err="1"/>
              <a:t>tree</a:t>
            </a:r>
            <a:r>
              <a:rPr lang="de-DE" sz="1000" dirty="0"/>
              <a:t> </a:t>
            </a:r>
            <a:r>
              <a:rPr lang="de-DE" sz="1000" dirty="0" err="1"/>
              <a:t>learning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Inductive</a:t>
            </a:r>
            <a:r>
              <a:rPr lang="de-DE" sz="1000" dirty="0"/>
              <a:t> </a:t>
            </a:r>
            <a:r>
              <a:rPr lang="de-DE" sz="1000" dirty="0" err="1"/>
              <a:t>logic</a:t>
            </a:r>
            <a:r>
              <a:rPr lang="de-DE" sz="1000" dirty="0"/>
              <a:t> </a:t>
            </a:r>
            <a:r>
              <a:rPr lang="de-DE" sz="1000" dirty="0" err="1"/>
              <a:t>programming</a:t>
            </a:r>
            <a:endParaRPr lang="de-DE" sz="1000" dirty="0"/>
          </a:p>
        </p:txBody>
      </p:sp>
      <p:sp>
        <p:nvSpPr>
          <p:cNvPr id="26" name="Ellipse 25"/>
          <p:cNvSpPr/>
          <p:nvPr/>
        </p:nvSpPr>
        <p:spPr bwMode="auto">
          <a:xfrm>
            <a:off x="6118416" y="390363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5247197" y="349296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372417" y="400320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HDA DIN Office" pitchFamily="2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 flipH="1">
            <a:off x="5116320" y="3546096"/>
            <a:ext cx="148081" cy="1954441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Gerader Verbinder 29"/>
          <p:cNvCxnSpPr>
            <a:endCxn id="24" idx="0"/>
          </p:cNvCxnSpPr>
          <p:nvPr/>
        </p:nvCxnSpPr>
        <p:spPr bwMode="auto">
          <a:xfrm flipH="1">
            <a:off x="2693845" y="4038893"/>
            <a:ext cx="1674721" cy="1045523"/>
          </a:xfrm>
          <a:prstGeom prst="line">
            <a:avLst/>
          </a:prstGeom>
          <a:solidFill>
            <a:srgbClr val="E691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6DD600F8-3486-46F3-9E2B-E007446B7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t="13792" r="10578" b="26203"/>
          <a:stretch/>
        </p:blipFill>
        <p:spPr>
          <a:xfrm rot="17231618">
            <a:off x="2632179" y="-218957"/>
            <a:ext cx="46085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450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46497" t="32899" r="16970" b="3401"/>
          <a:stretch/>
        </p:blipFill>
        <p:spPr>
          <a:xfrm>
            <a:off x="1259632" y="116632"/>
            <a:ext cx="6336704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hteck 2"/>
          <p:cNvSpPr/>
          <p:nvPr/>
        </p:nvSpPr>
        <p:spPr>
          <a:xfrm>
            <a:off x="-2196752" y="6525344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57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9940" t="29034" r="7354" b="4370"/>
          <a:stretch/>
        </p:blipFill>
        <p:spPr>
          <a:xfrm>
            <a:off x="-73025" y="1340768"/>
            <a:ext cx="9217025" cy="38884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87271" y="4941168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0391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0719" t="19528" r="21751" b="18077"/>
          <a:stretch/>
        </p:blipFill>
        <p:spPr>
          <a:xfrm>
            <a:off x="755576" y="1844824"/>
            <a:ext cx="7632849" cy="30963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2250758" y="4633416"/>
            <a:ext cx="136455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06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1284" t="50000" r="5461" b="10704"/>
          <a:stretch/>
        </p:blipFill>
        <p:spPr>
          <a:xfrm>
            <a:off x="251520" y="2708920"/>
            <a:ext cx="900100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4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04"/>
            <a:ext cx="9144000" cy="5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1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4116BEF7-F49D-40B7-8539-8D1227732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140" y="1726366"/>
            <a:ext cx="4871060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Load </a:t>
            </a:r>
            <a:r>
              <a:rPr lang="de-DE" sz="1400" dirty="0" err="1"/>
              <a:t>training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read_csv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data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/train.csv‘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Separate </a:t>
            </a:r>
            <a:r>
              <a:rPr lang="de-DE" sz="1400" dirty="0" err="1"/>
              <a:t>features</a:t>
            </a:r>
            <a:r>
              <a:rPr lang="de-DE" sz="1400" dirty="0"/>
              <a:t> from </a:t>
            </a:r>
            <a:r>
              <a:rPr lang="de-DE" sz="1400" dirty="0" err="1"/>
              <a:t>target</a:t>
            </a: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lvl="0" eaLnBrk="0" hangingPunct="0"/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features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[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'Gender'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'Age'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PaymentMethod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LastTransaction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target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„</a:t>
            </a:r>
            <a:r>
              <a:rPr lang="de-DE" altLang="de-DE" sz="1400" b="1" dirty="0" err="1">
                <a:solidFill>
                  <a:srgbClr val="008080"/>
                </a:solidFill>
                <a:latin typeface="JetBrains Mono"/>
              </a:rPr>
              <a:t>Churn</a:t>
            </a:r>
            <a:r>
              <a:rPr lang="de-DE" altLang="de-DE" sz="1400" b="1" dirty="0">
                <a:solidFill>
                  <a:srgbClr val="008080"/>
                </a:solidFill>
                <a:latin typeface="JetBrains Mono"/>
              </a:rPr>
              <a:t>"</a:t>
            </a:r>
            <a:br>
              <a:rPr lang="de-DE" altLang="de-DE" sz="1400" b="1" dirty="0">
                <a:solidFill>
                  <a:srgbClr val="008080"/>
                </a:solidFill>
                <a:latin typeface="JetBrains Mono"/>
              </a:rPr>
            </a:b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X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[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features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y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train_data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[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target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]</a:t>
            </a:r>
          </a:p>
          <a:p>
            <a:pPr lvl="0"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 err="1"/>
              <a:t>Configure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DecisionTreeClassifier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()</a:t>
            </a:r>
          </a:p>
          <a:p>
            <a:pPr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Train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model.fit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X_train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y)</a:t>
            </a:r>
          </a:p>
          <a:p>
            <a:pPr lvl="0" eaLnBrk="0" hangingPunct="0"/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 err="1"/>
              <a:t>Validate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scores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cross_val_score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, X, y)</a:t>
            </a:r>
            <a:br>
              <a:rPr lang="de-DE" altLang="de-DE" sz="1400" dirty="0">
                <a:solidFill>
                  <a:srgbClr val="080808"/>
                </a:solidFill>
                <a:latin typeface="JetBrains Mono"/>
              </a:rPr>
            </a:br>
            <a:endParaRPr lang="de-DE" altLang="de-DE" sz="1400" dirty="0">
              <a:solidFill>
                <a:srgbClr val="080808"/>
              </a:solidFill>
              <a:latin typeface="JetBrains Mono"/>
            </a:endParaRPr>
          </a:p>
          <a:p>
            <a:pPr eaLnBrk="0" hangingPunct="0"/>
            <a:r>
              <a:rPr lang="de-DE" altLang="de-DE" sz="1400" i="1" dirty="0">
                <a:solidFill>
                  <a:srgbClr val="080808"/>
                </a:solidFill>
                <a:latin typeface="JetBrains Mono"/>
              </a:rPr>
              <a:t># </a:t>
            </a:r>
            <a:r>
              <a:rPr lang="de-DE" sz="1400" dirty="0"/>
              <a:t>Use </a:t>
            </a:r>
            <a:r>
              <a:rPr lang="de-DE" sz="1400" dirty="0" err="1"/>
              <a:t>model</a:t>
            </a:r>
            <a:br>
              <a:rPr lang="de-DE" altLang="de-DE" sz="1400" i="1" dirty="0">
                <a:solidFill>
                  <a:srgbClr val="8C8C8C"/>
                </a:solidFill>
                <a:latin typeface="JetBrains Mono"/>
              </a:rPr>
            </a:b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predictions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model.predict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de-DE" altLang="de-DE" sz="1400" dirty="0" err="1">
                <a:solidFill>
                  <a:srgbClr val="080808"/>
                </a:solidFill>
                <a:latin typeface="JetBrains Mono"/>
              </a:rPr>
              <a:t>X_prod</a:t>
            </a:r>
            <a:r>
              <a:rPr lang="de-DE" altLang="de-DE" sz="1400" dirty="0">
                <a:solidFill>
                  <a:srgbClr val="080808"/>
                </a:solidFill>
                <a:latin typeface="JetBrains Mono"/>
              </a:rPr>
              <a:t>)</a:t>
            </a:r>
            <a:endParaRPr lang="de-DE" altLang="de-DE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9456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1560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1132563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31660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  <p:sp>
        <p:nvSpPr>
          <p:cNvPr id="5" name="Rechteck 4"/>
          <p:cNvSpPr/>
          <p:nvPr/>
        </p:nvSpPr>
        <p:spPr>
          <a:xfrm>
            <a:off x="795814" y="4509120"/>
            <a:ext cx="8121967" cy="27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402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4423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48445" y="2478087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348444" y="3198167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67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Positive</a:t>
            </a:r>
          </a:p>
          <a:p>
            <a:pPr algn="ctr"/>
            <a:r>
              <a:rPr lang="de-DE" sz="1200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213345" y="1881118"/>
            <a:ext cx="733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Negative</a:t>
            </a:r>
          </a:p>
          <a:p>
            <a:pPr algn="ctr"/>
            <a:r>
              <a:rPr lang="de-DE" sz="1200" dirty="0"/>
              <a:t>(0)</a:t>
            </a:r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969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2195736" y="263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(TP)</a:t>
            </a:r>
          </a:p>
        </p:txBody>
      </p:sp>
      <p:sp>
        <p:nvSpPr>
          <p:cNvPr id="3" name="Rechteck 2"/>
          <p:cNvSpPr>
            <a:spLocks/>
          </p:cNvSpPr>
          <p:nvPr/>
        </p:nvSpPr>
        <p:spPr>
          <a:xfrm>
            <a:off x="2195736" y="371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Negatives (FN)</a:t>
            </a:r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3635736" y="2637032"/>
            <a:ext cx="1440000" cy="10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Positives (FP)</a:t>
            </a:r>
          </a:p>
        </p:txBody>
      </p:sp>
      <p:sp>
        <p:nvSpPr>
          <p:cNvPr id="5" name="Rechteck 4"/>
          <p:cNvSpPr>
            <a:spLocks/>
          </p:cNvSpPr>
          <p:nvPr/>
        </p:nvSpPr>
        <p:spPr>
          <a:xfrm>
            <a:off x="3635736" y="3717032"/>
            <a:ext cx="1440000" cy="108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 (TN)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169059" y="3395806"/>
            <a:ext cx="191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Predicted</a:t>
            </a:r>
            <a:r>
              <a:rPr lang="de-DE" sz="20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915288" y="1652713"/>
            <a:ext cx="15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Actual</a:t>
            </a:r>
            <a:r>
              <a:rPr lang="de-DE" sz="20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233081" y="3004987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186164" y="3713414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59985" y="1962618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Positive</a:t>
            </a:r>
          </a:p>
          <a:p>
            <a:pPr algn="ctr"/>
            <a:r>
              <a:rPr lang="de-DE" dirty="0"/>
              <a:t>(1)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634436" y="1963539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Negative</a:t>
            </a:r>
          </a:p>
          <a:p>
            <a:pPr algn="ctr"/>
            <a:r>
              <a:rPr lang="de-DE" dirty="0"/>
              <a:t>(0)</a:t>
            </a:r>
          </a:p>
        </p:txBody>
      </p:sp>
      <p:pic>
        <p:nvPicPr>
          <p:cNvPr id="13" name="Picture 2" descr="https://upload.wikimedia.org/wikipedia/commons/thumb/2/26/Precisionrecall.svg/1024px-Precisionrecall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" b="37809"/>
          <a:stretch/>
        </p:blipFill>
        <p:spPr bwMode="auto">
          <a:xfrm>
            <a:off x="6100726" y="1556792"/>
            <a:ext cx="3301922" cy="3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121595" y="1170075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Actually</a:t>
            </a:r>
            <a:r>
              <a:rPr lang="de-DE" dirty="0"/>
              <a:t> positive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20826" y="5028043"/>
            <a:ext cx="200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positive </a:t>
            </a:r>
          </a:p>
        </p:txBody>
      </p:sp>
    </p:spTree>
    <p:extLst>
      <p:ext uri="{BB962C8B-B14F-4D97-AF65-F5344CB8AC3E}">
        <p14:creationId xmlns:p14="http://schemas.microsoft.com/office/powerpoint/2010/main" val="32947584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067944" y="234888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 = 1</a:t>
            </a:r>
          </a:p>
        </p:txBody>
      </p:sp>
      <p:sp>
        <p:nvSpPr>
          <p:cNvPr id="3" name="Rechteck 2"/>
          <p:cNvSpPr/>
          <p:nvPr/>
        </p:nvSpPr>
        <p:spPr>
          <a:xfrm>
            <a:off x="4067944" y="306896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= 8</a:t>
            </a:r>
          </a:p>
        </p:txBody>
      </p:sp>
      <p:sp>
        <p:nvSpPr>
          <p:cNvPr id="4" name="Rechteck 3"/>
          <p:cNvSpPr/>
          <p:nvPr/>
        </p:nvSpPr>
        <p:spPr>
          <a:xfrm>
            <a:off x="5076056" y="2348880"/>
            <a:ext cx="1008112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 = 1</a:t>
            </a:r>
          </a:p>
        </p:txBody>
      </p:sp>
      <p:sp>
        <p:nvSpPr>
          <p:cNvPr id="5" name="Rechteck 4"/>
          <p:cNvSpPr/>
          <p:nvPr/>
        </p:nvSpPr>
        <p:spPr>
          <a:xfrm>
            <a:off x="5076056" y="3068960"/>
            <a:ext cx="100811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= 90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514587" y="2915072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Predicted</a:t>
            </a:r>
            <a:r>
              <a:rPr lang="de-DE" sz="1400" dirty="0"/>
              <a:t> Values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494197" y="1570292"/>
            <a:ext cx="116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Actual</a:t>
            </a:r>
            <a:r>
              <a:rPr lang="de-DE" sz="1400" dirty="0"/>
              <a:t> Values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18795" y="2478087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318794" y="319816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236683" y="1908160"/>
            <a:ext cx="816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Malignant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5220072" y="190815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Benign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784755" y="3509680"/>
            <a:ext cx="62286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451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3083</Words>
  <Application>Microsoft Office PowerPoint</Application>
  <PresentationFormat>Bildschirmpräsentation (4:3)</PresentationFormat>
  <Paragraphs>1247</Paragraphs>
  <Slides>162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162</vt:i4>
      </vt:variant>
    </vt:vector>
  </HeadingPairs>
  <TitlesOfParts>
    <vt:vector size="172" baseType="lpstr">
      <vt:lpstr>Arial</vt:lpstr>
      <vt:lpstr>Calibri</vt:lpstr>
      <vt:lpstr>Cambria Math</vt:lpstr>
      <vt:lpstr>Courier New</vt:lpstr>
      <vt:lpstr>HDA DIN Office</vt:lpstr>
      <vt:lpstr>JetBrains Mono</vt:lpstr>
      <vt:lpstr>Symbol</vt:lpstr>
      <vt:lpstr>Wingdings</vt:lpstr>
      <vt:lpstr>Zapf Dingbats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Bernhard Humm</dc:creator>
  <cp:lastModifiedBy>Bernhard Humm</cp:lastModifiedBy>
  <cp:revision>450</cp:revision>
  <dcterms:created xsi:type="dcterms:W3CDTF">2015-04-01T08:25:24Z</dcterms:created>
  <dcterms:modified xsi:type="dcterms:W3CDTF">2022-10-24T12:53:41Z</dcterms:modified>
</cp:coreProperties>
</file>